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0" r:id="rId2"/>
  </p:sldMasterIdLst>
  <p:sldIdLst>
    <p:sldId id="268" r:id="rId3"/>
    <p:sldId id="263" r:id="rId4"/>
    <p:sldId id="269" r:id="rId5"/>
    <p:sldId id="270" r:id="rId6"/>
    <p:sldId id="264" r:id="rId7"/>
    <p:sldId id="265" r:id="rId8"/>
    <p:sldId id="266" r:id="rId9"/>
    <p:sldId id="271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86A-FA8F-4720-A10B-75D2A764E6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45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28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31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D29C6-6D28-497A-BE09-D4D4EE79A1EF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7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hlinkClick r:id="rId7"/>
                </a:rPr>
                <a:t>lgg@cs.ntust.edu.tw</a:t>
              </a:r>
              <a:endParaRPr lang="en-US" altLang="zh-TW" sz="1200" b="1">
                <a:solidFill>
                  <a:srgbClr val="FFFFFF"/>
                </a:solidFill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高希均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929348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eurekacp.com.tw/potp/4br.ht1.gi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eurekacp.com.tw/potp/4br.ht2.gif" TargetMode="External"/><Relationship Id="rId7" Type="http://schemas.openxmlformats.org/officeDocument/2006/relationships/image" Target="http://www.eurekacp.com.tw/potp/4br.ht4.gi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http://www.eurekacp.com.tw/potp/4br.ht3.gif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eurekacp.com.tw/potp/4br.ht11.gif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eurekacp.com.tw/potp/4br.ht11.gif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89C5A4-38C3-482F-B929-FB7D71D1EBF5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32483" name="Rectangle 72"/>
          <p:cNvSpPr>
            <a:spLocks noChangeArrowheads="1"/>
          </p:cNvSpPr>
          <p:nvPr/>
        </p:nvSpPr>
        <p:spPr bwMode="auto">
          <a:xfrm>
            <a:off x="914400" y="1524000"/>
            <a:ext cx="7391400" cy="4495800"/>
          </a:xfrm>
          <a:prstGeom prst="rect">
            <a:avLst/>
          </a:prstGeom>
          <a:solidFill>
            <a:schemeClr val="bg2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rgbClr val="FFFF00"/>
                </a:solidFill>
              </a:rPr>
              <a:t>高階主管知識之管理：</a:t>
            </a:r>
            <a:br>
              <a:rPr lang="zh-TW" altLang="en-US" dirty="0" smtClean="0">
                <a:solidFill>
                  <a:srgbClr val="FFFF00"/>
                </a:solidFill>
              </a:rPr>
            </a:br>
            <a:r>
              <a:rPr lang="zh-TW" altLang="en-US" sz="3200" dirty="0" smtClean="0">
                <a:solidFill>
                  <a:schemeClr val="tx1"/>
                </a:solidFill>
              </a:rPr>
              <a:t>心智互動</a:t>
            </a:r>
            <a:r>
              <a:rPr lang="en-US" altLang="zh-TW" sz="3200" dirty="0" smtClean="0">
                <a:solidFill>
                  <a:schemeClr val="tx1"/>
                </a:solidFill>
              </a:rPr>
              <a:t>(</a:t>
            </a:r>
            <a:r>
              <a:rPr lang="zh-TW" altLang="en-US" sz="3200" dirty="0" smtClean="0">
                <a:solidFill>
                  <a:schemeClr val="tx1"/>
                </a:solidFill>
              </a:rPr>
              <a:t>超越框架</a:t>
            </a:r>
            <a:r>
              <a:rPr lang="en-US" altLang="zh-TW" sz="3200" dirty="0" smtClean="0">
                <a:solidFill>
                  <a:schemeClr val="tx1"/>
                </a:solidFill>
              </a:rPr>
              <a:t>)  +  </a:t>
            </a:r>
            <a:r>
              <a:rPr lang="zh-TW" altLang="en-US" sz="3200" dirty="0" smtClean="0">
                <a:solidFill>
                  <a:schemeClr val="tx1"/>
                </a:solidFill>
              </a:rPr>
              <a:t>知識轉化</a:t>
            </a:r>
            <a:r>
              <a:rPr lang="en-US" altLang="zh-TW" sz="3200" dirty="0" smtClean="0">
                <a:solidFill>
                  <a:schemeClr val="tx1"/>
                </a:solidFill>
              </a:rPr>
              <a:t>(</a:t>
            </a:r>
            <a:r>
              <a:rPr lang="zh-TW" altLang="en-US" sz="3200" dirty="0" smtClean="0">
                <a:solidFill>
                  <a:schemeClr val="tx1"/>
                </a:solidFill>
              </a:rPr>
              <a:t>發展答案</a:t>
            </a:r>
            <a:r>
              <a:rPr lang="en-US" altLang="zh-TW" sz="3200" dirty="0" smtClean="0">
                <a:solidFill>
                  <a:schemeClr val="tx1"/>
                </a:solidFill>
              </a:rPr>
              <a:t>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42988" y="1630363"/>
            <a:ext cx="7186613" cy="4237038"/>
            <a:chOff x="657" y="1027"/>
            <a:chExt cx="4527" cy="2669"/>
          </a:xfrm>
        </p:grpSpPr>
        <p:sp>
          <p:nvSpPr>
            <p:cNvPr id="532516" name="Oval 33"/>
            <p:cNvSpPr>
              <a:spLocks noChangeArrowheads="1"/>
            </p:cNvSpPr>
            <p:nvPr/>
          </p:nvSpPr>
          <p:spPr bwMode="auto">
            <a:xfrm>
              <a:off x="901" y="1237"/>
              <a:ext cx="3670" cy="2459"/>
            </a:xfrm>
            <a:prstGeom prst="ellipse">
              <a:avLst/>
            </a:prstGeom>
            <a:solidFill>
              <a:schemeClr val="accent5">
                <a:lumMod val="25000"/>
              </a:schemeClr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532487" name="Arc 4"/>
            <p:cNvSpPr>
              <a:spLocks/>
            </p:cNvSpPr>
            <p:nvPr/>
          </p:nvSpPr>
          <p:spPr bwMode="auto">
            <a:xfrm flipH="1">
              <a:off x="1506" y="1878"/>
              <a:ext cx="2377" cy="391"/>
            </a:xfrm>
            <a:custGeom>
              <a:avLst/>
              <a:gdLst>
                <a:gd name="T0" fmla="*/ 0 w 38163"/>
                <a:gd name="T1" fmla="*/ 0 h 21600"/>
                <a:gd name="T2" fmla="*/ 0 w 38163"/>
                <a:gd name="T3" fmla="*/ 0 h 21600"/>
                <a:gd name="T4" fmla="*/ 0 w 38163"/>
                <a:gd name="T5" fmla="*/ 0 h 21600"/>
                <a:gd name="T6" fmla="*/ 0 60000 65536"/>
                <a:gd name="T7" fmla="*/ 0 60000 65536"/>
                <a:gd name="T8" fmla="*/ 0 60000 65536"/>
                <a:gd name="T9" fmla="*/ 0 w 38163"/>
                <a:gd name="T10" fmla="*/ 0 h 21600"/>
                <a:gd name="T11" fmla="*/ 38163 w 3816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163" h="21600" fill="none" extrusionOk="0">
                  <a:moveTo>
                    <a:pt x="0" y="13891"/>
                  </a:moveTo>
                  <a:cubicBezTo>
                    <a:pt x="3196" y="5525"/>
                    <a:pt x="11222" y="-1"/>
                    <a:pt x="20178" y="0"/>
                  </a:cubicBezTo>
                  <a:cubicBezTo>
                    <a:pt x="27408" y="0"/>
                    <a:pt x="34159" y="3617"/>
                    <a:pt x="38163" y="9637"/>
                  </a:cubicBezTo>
                </a:path>
                <a:path w="38163" h="21600" stroke="0" extrusionOk="0">
                  <a:moveTo>
                    <a:pt x="0" y="13891"/>
                  </a:moveTo>
                  <a:cubicBezTo>
                    <a:pt x="3196" y="5525"/>
                    <a:pt x="11222" y="-1"/>
                    <a:pt x="20178" y="0"/>
                  </a:cubicBezTo>
                  <a:cubicBezTo>
                    <a:pt x="27408" y="0"/>
                    <a:pt x="34159" y="3617"/>
                    <a:pt x="38163" y="9637"/>
                  </a:cubicBezTo>
                  <a:lnTo>
                    <a:pt x="20178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88" name="Arc 5"/>
            <p:cNvSpPr>
              <a:spLocks/>
            </p:cNvSpPr>
            <p:nvPr/>
          </p:nvSpPr>
          <p:spPr bwMode="auto">
            <a:xfrm flipH="1">
              <a:off x="1506" y="1901"/>
              <a:ext cx="2344" cy="379"/>
            </a:xfrm>
            <a:custGeom>
              <a:avLst/>
              <a:gdLst>
                <a:gd name="T0" fmla="*/ 0 w 38877"/>
                <a:gd name="T1" fmla="*/ 0 h 21600"/>
                <a:gd name="T2" fmla="*/ 0 w 38877"/>
                <a:gd name="T3" fmla="*/ 0 h 21600"/>
                <a:gd name="T4" fmla="*/ 0 w 38877"/>
                <a:gd name="T5" fmla="*/ 0 h 21600"/>
                <a:gd name="T6" fmla="*/ 0 60000 65536"/>
                <a:gd name="T7" fmla="*/ 0 60000 65536"/>
                <a:gd name="T8" fmla="*/ 0 60000 65536"/>
                <a:gd name="T9" fmla="*/ 0 w 38877"/>
                <a:gd name="T10" fmla="*/ 0 h 21600"/>
                <a:gd name="T11" fmla="*/ 38877 w 3887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877" h="21600" fill="none" extrusionOk="0">
                  <a:moveTo>
                    <a:pt x="-1" y="14631"/>
                  </a:moveTo>
                  <a:cubicBezTo>
                    <a:pt x="2981" y="5882"/>
                    <a:pt x="11201" y="-1"/>
                    <a:pt x="20445" y="0"/>
                  </a:cubicBezTo>
                  <a:cubicBezTo>
                    <a:pt x="27970" y="0"/>
                    <a:pt x="34953" y="3916"/>
                    <a:pt x="38877" y="10338"/>
                  </a:cubicBezTo>
                </a:path>
                <a:path w="38877" h="21600" stroke="0" extrusionOk="0">
                  <a:moveTo>
                    <a:pt x="-1" y="14631"/>
                  </a:moveTo>
                  <a:cubicBezTo>
                    <a:pt x="2981" y="5882"/>
                    <a:pt x="11201" y="-1"/>
                    <a:pt x="20445" y="0"/>
                  </a:cubicBezTo>
                  <a:cubicBezTo>
                    <a:pt x="27970" y="0"/>
                    <a:pt x="34953" y="3916"/>
                    <a:pt x="38877" y="10338"/>
                  </a:cubicBezTo>
                  <a:lnTo>
                    <a:pt x="20445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89" name="Arc 6"/>
            <p:cNvSpPr>
              <a:spLocks/>
            </p:cNvSpPr>
            <p:nvPr/>
          </p:nvSpPr>
          <p:spPr bwMode="auto">
            <a:xfrm flipV="1">
              <a:off x="2554" y="2285"/>
              <a:ext cx="1425" cy="404"/>
            </a:xfrm>
            <a:custGeom>
              <a:avLst/>
              <a:gdLst>
                <a:gd name="T0" fmla="*/ 0 w 21600"/>
                <a:gd name="T1" fmla="*/ 0 h 21301"/>
                <a:gd name="T2" fmla="*/ 0 w 21600"/>
                <a:gd name="T3" fmla="*/ 0 h 21301"/>
                <a:gd name="T4" fmla="*/ 0 w 21600"/>
                <a:gd name="T5" fmla="*/ 0 h 2130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301"/>
                <a:gd name="T11" fmla="*/ 21600 w 21600"/>
                <a:gd name="T12" fmla="*/ 21301 h 213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301" fill="none" extrusionOk="0">
                  <a:moveTo>
                    <a:pt x="3582" y="0"/>
                  </a:moveTo>
                  <a:cubicBezTo>
                    <a:pt x="13983" y="1749"/>
                    <a:pt x="21600" y="10754"/>
                    <a:pt x="21600" y="21301"/>
                  </a:cubicBezTo>
                </a:path>
                <a:path w="21600" h="21301" stroke="0" extrusionOk="0">
                  <a:moveTo>
                    <a:pt x="3582" y="0"/>
                  </a:moveTo>
                  <a:cubicBezTo>
                    <a:pt x="13983" y="1749"/>
                    <a:pt x="21600" y="10754"/>
                    <a:pt x="21600" y="21301"/>
                  </a:cubicBezTo>
                  <a:lnTo>
                    <a:pt x="0" y="21301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0" name="Arc 7"/>
            <p:cNvSpPr>
              <a:spLocks/>
            </p:cNvSpPr>
            <p:nvPr/>
          </p:nvSpPr>
          <p:spPr bwMode="auto">
            <a:xfrm flipV="1">
              <a:off x="2804" y="2270"/>
              <a:ext cx="1109" cy="334"/>
            </a:xfrm>
            <a:custGeom>
              <a:avLst/>
              <a:gdLst>
                <a:gd name="T0" fmla="*/ 0 w 21599"/>
                <a:gd name="T1" fmla="*/ 0 h 19153"/>
                <a:gd name="T2" fmla="*/ 0 w 21599"/>
                <a:gd name="T3" fmla="*/ 0 h 19153"/>
                <a:gd name="T4" fmla="*/ 0 w 21599"/>
                <a:gd name="T5" fmla="*/ 0 h 19153"/>
                <a:gd name="T6" fmla="*/ 0 60000 65536"/>
                <a:gd name="T7" fmla="*/ 0 60000 65536"/>
                <a:gd name="T8" fmla="*/ 0 60000 65536"/>
                <a:gd name="T9" fmla="*/ 0 w 21599"/>
                <a:gd name="T10" fmla="*/ 0 h 19153"/>
                <a:gd name="T11" fmla="*/ 21599 w 21599"/>
                <a:gd name="T12" fmla="*/ 19153 h 191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99" h="19153" fill="none" extrusionOk="0">
                  <a:moveTo>
                    <a:pt x="9986" y="-1"/>
                  </a:moveTo>
                  <a:cubicBezTo>
                    <a:pt x="17057" y="3686"/>
                    <a:pt x="21522" y="10970"/>
                    <a:pt x="21598" y="18945"/>
                  </a:cubicBezTo>
                </a:path>
                <a:path w="21599" h="19153" stroke="0" extrusionOk="0">
                  <a:moveTo>
                    <a:pt x="9986" y="-1"/>
                  </a:moveTo>
                  <a:cubicBezTo>
                    <a:pt x="17057" y="3686"/>
                    <a:pt x="21522" y="10970"/>
                    <a:pt x="21598" y="18945"/>
                  </a:cubicBezTo>
                  <a:lnTo>
                    <a:pt x="0" y="19153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1" name="Freeform 8"/>
            <p:cNvSpPr>
              <a:spLocks/>
            </p:cNvSpPr>
            <p:nvPr/>
          </p:nvSpPr>
          <p:spPr bwMode="auto">
            <a:xfrm>
              <a:off x="3848" y="2157"/>
              <a:ext cx="64" cy="118"/>
            </a:xfrm>
            <a:custGeom>
              <a:avLst/>
              <a:gdLst>
                <a:gd name="T0" fmla="*/ 0 w 49"/>
                <a:gd name="T1" fmla="*/ 0 h 98"/>
                <a:gd name="T2" fmla="*/ 551 w 49"/>
                <a:gd name="T3" fmla="*/ 285 h 98"/>
                <a:gd name="T4" fmla="*/ 714 w 49"/>
                <a:gd name="T5" fmla="*/ 627 h 98"/>
                <a:gd name="T6" fmla="*/ 0 60000 65536"/>
                <a:gd name="T7" fmla="*/ 0 60000 65536"/>
                <a:gd name="T8" fmla="*/ 0 60000 65536"/>
                <a:gd name="T9" fmla="*/ 0 w 49"/>
                <a:gd name="T10" fmla="*/ 0 h 98"/>
                <a:gd name="T11" fmla="*/ 49 w 49"/>
                <a:gd name="T12" fmla="*/ 98 h 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98">
                  <a:moveTo>
                    <a:pt x="0" y="0"/>
                  </a:moveTo>
                  <a:cubicBezTo>
                    <a:pt x="15" y="14"/>
                    <a:pt x="30" y="29"/>
                    <a:pt x="38" y="45"/>
                  </a:cubicBezTo>
                  <a:cubicBezTo>
                    <a:pt x="46" y="61"/>
                    <a:pt x="47" y="87"/>
                    <a:pt x="49" y="98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2" name="Freeform 9"/>
            <p:cNvSpPr>
              <a:spLocks/>
            </p:cNvSpPr>
            <p:nvPr/>
          </p:nvSpPr>
          <p:spPr bwMode="auto">
            <a:xfrm>
              <a:off x="3887" y="2131"/>
              <a:ext cx="95" cy="168"/>
            </a:xfrm>
            <a:custGeom>
              <a:avLst/>
              <a:gdLst>
                <a:gd name="T0" fmla="*/ 0 w 159"/>
                <a:gd name="T1" fmla="*/ 0 h 377"/>
                <a:gd name="T2" fmla="*/ 1 w 159"/>
                <a:gd name="T3" fmla="*/ 0 h 377"/>
                <a:gd name="T4" fmla="*/ 1 w 159"/>
                <a:gd name="T5" fmla="*/ 0 h 377"/>
                <a:gd name="T6" fmla="*/ 1 w 159"/>
                <a:gd name="T7" fmla="*/ 0 h 377"/>
                <a:gd name="T8" fmla="*/ 1 w 159"/>
                <a:gd name="T9" fmla="*/ 0 h 3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9"/>
                <a:gd name="T16" fmla="*/ 0 h 377"/>
                <a:gd name="T17" fmla="*/ 159 w 159"/>
                <a:gd name="T18" fmla="*/ 377 h 3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9" h="377">
                  <a:moveTo>
                    <a:pt x="0" y="0"/>
                  </a:moveTo>
                  <a:cubicBezTo>
                    <a:pt x="24" y="26"/>
                    <a:pt x="51" y="53"/>
                    <a:pt x="71" y="83"/>
                  </a:cubicBezTo>
                  <a:cubicBezTo>
                    <a:pt x="91" y="113"/>
                    <a:pt x="108" y="144"/>
                    <a:pt x="122" y="179"/>
                  </a:cubicBezTo>
                  <a:cubicBezTo>
                    <a:pt x="136" y="214"/>
                    <a:pt x="149" y="261"/>
                    <a:pt x="154" y="294"/>
                  </a:cubicBezTo>
                  <a:cubicBezTo>
                    <a:pt x="159" y="327"/>
                    <a:pt x="154" y="360"/>
                    <a:pt x="154" y="377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3" name="Arc 10"/>
            <p:cNvSpPr>
              <a:spLocks/>
            </p:cNvSpPr>
            <p:nvPr/>
          </p:nvSpPr>
          <p:spPr bwMode="auto">
            <a:xfrm flipV="1">
              <a:off x="2333" y="2243"/>
              <a:ext cx="980" cy="424"/>
            </a:xfrm>
            <a:custGeom>
              <a:avLst/>
              <a:gdLst>
                <a:gd name="T0" fmla="*/ 0 w 16702"/>
                <a:gd name="T1" fmla="*/ 0 h 21600"/>
                <a:gd name="T2" fmla="*/ 0 w 16702"/>
                <a:gd name="T3" fmla="*/ 0 h 21600"/>
                <a:gd name="T4" fmla="*/ 0 w 16702"/>
                <a:gd name="T5" fmla="*/ 0 h 21600"/>
                <a:gd name="T6" fmla="*/ 0 60000 65536"/>
                <a:gd name="T7" fmla="*/ 0 60000 65536"/>
                <a:gd name="T8" fmla="*/ 0 60000 65536"/>
                <a:gd name="T9" fmla="*/ 0 w 16702"/>
                <a:gd name="T10" fmla="*/ 0 h 21600"/>
                <a:gd name="T11" fmla="*/ 16702 w 1670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702" h="21600" fill="none" extrusionOk="0">
                  <a:moveTo>
                    <a:pt x="-1" y="723"/>
                  </a:moveTo>
                  <a:cubicBezTo>
                    <a:pt x="1809" y="243"/>
                    <a:pt x="3673" y="-1"/>
                    <a:pt x="5545" y="0"/>
                  </a:cubicBezTo>
                  <a:cubicBezTo>
                    <a:pt x="9477" y="0"/>
                    <a:pt x="13335" y="1073"/>
                    <a:pt x="16702" y="3104"/>
                  </a:cubicBezTo>
                </a:path>
                <a:path w="16702" h="21600" stroke="0" extrusionOk="0">
                  <a:moveTo>
                    <a:pt x="-1" y="723"/>
                  </a:moveTo>
                  <a:cubicBezTo>
                    <a:pt x="1809" y="243"/>
                    <a:pt x="3673" y="-1"/>
                    <a:pt x="5545" y="0"/>
                  </a:cubicBezTo>
                  <a:cubicBezTo>
                    <a:pt x="9477" y="0"/>
                    <a:pt x="13335" y="1073"/>
                    <a:pt x="16702" y="3104"/>
                  </a:cubicBezTo>
                  <a:lnTo>
                    <a:pt x="5545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4" name="Freeform 11"/>
            <p:cNvSpPr>
              <a:spLocks/>
            </p:cNvSpPr>
            <p:nvPr/>
          </p:nvSpPr>
          <p:spPr bwMode="auto">
            <a:xfrm>
              <a:off x="1773" y="2513"/>
              <a:ext cx="1013" cy="176"/>
            </a:xfrm>
            <a:custGeom>
              <a:avLst/>
              <a:gdLst>
                <a:gd name="T0" fmla="*/ 0 w 1689"/>
                <a:gd name="T1" fmla="*/ 0 h 397"/>
                <a:gd name="T2" fmla="*/ 1 w 1689"/>
                <a:gd name="T3" fmla="*/ 0 h 397"/>
                <a:gd name="T4" fmla="*/ 1 w 1689"/>
                <a:gd name="T5" fmla="*/ 0 h 397"/>
                <a:gd name="T6" fmla="*/ 2 w 1689"/>
                <a:gd name="T7" fmla="*/ 0 h 397"/>
                <a:gd name="T8" fmla="*/ 5 w 1689"/>
                <a:gd name="T9" fmla="*/ 0 h 397"/>
                <a:gd name="T10" fmla="*/ 8 w 1689"/>
                <a:gd name="T11" fmla="*/ 0 h 397"/>
                <a:gd name="T12" fmla="*/ 9 w 1689"/>
                <a:gd name="T13" fmla="*/ 0 h 397"/>
                <a:gd name="T14" fmla="*/ 10 w 1689"/>
                <a:gd name="T15" fmla="*/ 0 h 3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89"/>
                <a:gd name="T25" fmla="*/ 0 h 397"/>
                <a:gd name="T26" fmla="*/ 1689 w 1689"/>
                <a:gd name="T27" fmla="*/ 397 h 3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89" h="397">
                  <a:moveTo>
                    <a:pt x="0" y="0"/>
                  </a:moveTo>
                  <a:cubicBezTo>
                    <a:pt x="3" y="24"/>
                    <a:pt x="7" y="48"/>
                    <a:pt x="32" y="77"/>
                  </a:cubicBezTo>
                  <a:cubicBezTo>
                    <a:pt x="57" y="106"/>
                    <a:pt x="84" y="140"/>
                    <a:pt x="147" y="173"/>
                  </a:cubicBezTo>
                  <a:cubicBezTo>
                    <a:pt x="210" y="206"/>
                    <a:pt x="297" y="245"/>
                    <a:pt x="409" y="276"/>
                  </a:cubicBezTo>
                  <a:cubicBezTo>
                    <a:pt x="521" y="307"/>
                    <a:pt x="680" y="340"/>
                    <a:pt x="819" y="359"/>
                  </a:cubicBezTo>
                  <a:cubicBezTo>
                    <a:pt x="958" y="378"/>
                    <a:pt x="1129" y="385"/>
                    <a:pt x="1241" y="391"/>
                  </a:cubicBezTo>
                  <a:cubicBezTo>
                    <a:pt x="1353" y="397"/>
                    <a:pt x="1416" y="397"/>
                    <a:pt x="1491" y="397"/>
                  </a:cubicBezTo>
                  <a:cubicBezTo>
                    <a:pt x="1566" y="397"/>
                    <a:pt x="1656" y="392"/>
                    <a:pt x="1689" y="391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5" name="Freeform 12"/>
            <p:cNvSpPr>
              <a:spLocks/>
            </p:cNvSpPr>
            <p:nvPr/>
          </p:nvSpPr>
          <p:spPr bwMode="auto">
            <a:xfrm>
              <a:off x="1768" y="2391"/>
              <a:ext cx="243" cy="126"/>
            </a:xfrm>
            <a:custGeom>
              <a:avLst/>
              <a:gdLst>
                <a:gd name="T0" fmla="*/ 2 w 404"/>
                <a:gd name="T1" fmla="*/ 0 h 282"/>
                <a:gd name="T2" fmla="*/ 2 w 404"/>
                <a:gd name="T3" fmla="*/ 0 h 282"/>
                <a:gd name="T4" fmla="*/ 1 w 404"/>
                <a:gd name="T5" fmla="*/ 0 h 282"/>
                <a:gd name="T6" fmla="*/ 1 w 404"/>
                <a:gd name="T7" fmla="*/ 0 h 282"/>
                <a:gd name="T8" fmla="*/ 1 w 404"/>
                <a:gd name="T9" fmla="*/ 0 h 282"/>
                <a:gd name="T10" fmla="*/ 1 w 404"/>
                <a:gd name="T11" fmla="*/ 0 h 282"/>
                <a:gd name="T12" fmla="*/ 1 w 404"/>
                <a:gd name="T13" fmla="*/ 0 h 282"/>
                <a:gd name="T14" fmla="*/ 0 w 404"/>
                <a:gd name="T15" fmla="*/ 0 h 2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4"/>
                <a:gd name="T25" fmla="*/ 0 h 282"/>
                <a:gd name="T26" fmla="*/ 404 w 404"/>
                <a:gd name="T27" fmla="*/ 282 h 28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4" h="282">
                  <a:moveTo>
                    <a:pt x="404" y="0"/>
                  </a:moveTo>
                  <a:cubicBezTo>
                    <a:pt x="386" y="5"/>
                    <a:pt x="320" y="21"/>
                    <a:pt x="288" y="32"/>
                  </a:cubicBezTo>
                  <a:cubicBezTo>
                    <a:pt x="256" y="43"/>
                    <a:pt x="239" y="52"/>
                    <a:pt x="212" y="64"/>
                  </a:cubicBezTo>
                  <a:cubicBezTo>
                    <a:pt x="185" y="76"/>
                    <a:pt x="152" y="89"/>
                    <a:pt x="128" y="103"/>
                  </a:cubicBezTo>
                  <a:cubicBezTo>
                    <a:pt x="104" y="117"/>
                    <a:pt x="87" y="134"/>
                    <a:pt x="71" y="147"/>
                  </a:cubicBezTo>
                  <a:cubicBezTo>
                    <a:pt x="55" y="160"/>
                    <a:pt x="43" y="159"/>
                    <a:pt x="32" y="179"/>
                  </a:cubicBezTo>
                  <a:cubicBezTo>
                    <a:pt x="21" y="199"/>
                    <a:pt x="12" y="256"/>
                    <a:pt x="7" y="269"/>
                  </a:cubicBezTo>
                  <a:cubicBezTo>
                    <a:pt x="2" y="282"/>
                    <a:pt x="1" y="259"/>
                    <a:pt x="0" y="256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6" name="Freeform 13"/>
            <p:cNvSpPr>
              <a:spLocks/>
            </p:cNvSpPr>
            <p:nvPr/>
          </p:nvSpPr>
          <p:spPr bwMode="auto">
            <a:xfrm>
              <a:off x="1813" y="2383"/>
              <a:ext cx="524" cy="272"/>
            </a:xfrm>
            <a:custGeom>
              <a:avLst/>
              <a:gdLst>
                <a:gd name="T0" fmla="*/ 4 w 874"/>
                <a:gd name="T1" fmla="*/ 0 h 614"/>
                <a:gd name="T2" fmla="*/ 4 w 874"/>
                <a:gd name="T3" fmla="*/ 0 h 614"/>
                <a:gd name="T4" fmla="*/ 2 w 874"/>
                <a:gd name="T5" fmla="*/ 0 h 614"/>
                <a:gd name="T6" fmla="*/ 1 w 874"/>
                <a:gd name="T7" fmla="*/ 0 h 614"/>
                <a:gd name="T8" fmla="*/ 1 w 874"/>
                <a:gd name="T9" fmla="*/ 0 h 614"/>
                <a:gd name="T10" fmla="*/ 1 w 874"/>
                <a:gd name="T11" fmla="*/ 0 h 614"/>
                <a:gd name="T12" fmla="*/ 1 w 874"/>
                <a:gd name="T13" fmla="*/ 0 h 614"/>
                <a:gd name="T14" fmla="*/ 1 w 874"/>
                <a:gd name="T15" fmla="*/ 0 h 614"/>
                <a:gd name="T16" fmla="*/ 1 w 874"/>
                <a:gd name="T17" fmla="*/ 0 h 614"/>
                <a:gd name="T18" fmla="*/ 1 w 874"/>
                <a:gd name="T19" fmla="*/ 0 h 614"/>
                <a:gd name="T20" fmla="*/ 1 w 874"/>
                <a:gd name="T21" fmla="*/ 0 h 614"/>
                <a:gd name="T22" fmla="*/ 2 w 874"/>
                <a:gd name="T23" fmla="*/ 0 h 614"/>
                <a:gd name="T24" fmla="*/ 3 w 874"/>
                <a:gd name="T25" fmla="*/ 0 h 614"/>
                <a:gd name="T26" fmla="*/ 4 w 874"/>
                <a:gd name="T27" fmla="*/ 0 h 614"/>
                <a:gd name="T28" fmla="*/ 5 w 874"/>
                <a:gd name="T29" fmla="*/ 0 h 6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74"/>
                <a:gd name="T46" fmla="*/ 0 h 614"/>
                <a:gd name="T47" fmla="*/ 874 w 874"/>
                <a:gd name="T48" fmla="*/ 614 h 6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74" h="614">
                  <a:moveTo>
                    <a:pt x="694" y="0"/>
                  </a:moveTo>
                  <a:cubicBezTo>
                    <a:pt x="673" y="2"/>
                    <a:pt x="611" y="7"/>
                    <a:pt x="566" y="13"/>
                  </a:cubicBezTo>
                  <a:cubicBezTo>
                    <a:pt x="521" y="19"/>
                    <a:pt x="479" y="25"/>
                    <a:pt x="426" y="38"/>
                  </a:cubicBezTo>
                  <a:cubicBezTo>
                    <a:pt x="373" y="51"/>
                    <a:pt x="294" y="74"/>
                    <a:pt x="246" y="90"/>
                  </a:cubicBezTo>
                  <a:cubicBezTo>
                    <a:pt x="198" y="106"/>
                    <a:pt x="168" y="118"/>
                    <a:pt x="138" y="134"/>
                  </a:cubicBezTo>
                  <a:cubicBezTo>
                    <a:pt x="108" y="150"/>
                    <a:pt x="86" y="171"/>
                    <a:pt x="67" y="186"/>
                  </a:cubicBezTo>
                  <a:cubicBezTo>
                    <a:pt x="48" y="201"/>
                    <a:pt x="33" y="205"/>
                    <a:pt x="22" y="224"/>
                  </a:cubicBezTo>
                  <a:cubicBezTo>
                    <a:pt x="11" y="243"/>
                    <a:pt x="0" y="278"/>
                    <a:pt x="3" y="301"/>
                  </a:cubicBezTo>
                  <a:cubicBezTo>
                    <a:pt x="6" y="324"/>
                    <a:pt x="21" y="343"/>
                    <a:pt x="42" y="365"/>
                  </a:cubicBezTo>
                  <a:cubicBezTo>
                    <a:pt x="63" y="387"/>
                    <a:pt x="98" y="415"/>
                    <a:pt x="131" y="435"/>
                  </a:cubicBezTo>
                  <a:cubicBezTo>
                    <a:pt x="164" y="455"/>
                    <a:pt x="206" y="472"/>
                    <a:pt x="240" y="486"/>
                  </a:cubicBezTo>
                  <a:cubicBezTo>
                    <a:pt x="274" y="500"/>
                    <a:pt x="291" y="505"/>
                    <a:pt x="336" y="518"/>
                  </a:cubicBezTo>
                  <a:cubicBezTo>
                    <a:pt x="381" y="531"/>
                    <a:pt x="451" y="551"/>
                    <a:pt x="509" y="563"/>
                  </a:cubicBezTo>
                  <a:cubicBezTo>
                    <a:pt x="567" y="575"/>
                    <a:pt x="621" y="581"/>
                    <a:pt x="682" y="589"/>
                  </a:cubicBezTo>
                  <a:cubicBezTo>
                    <a:pt x="743" y="597"/>
                    <a:pt x="834" y="609"/>
                    <a:pt x="874" y="614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7" name="Freeform 14"/>
            <p:cNvSpPr>
              <a:spLocks/>
            </p:cNvSpPr>
            <p:nvPr/>
          </p:nvSpPr>
          <p:spPr bwMode="auto">
            <a:xfrm>
              <a:off x="2011" y="2336"/>
              <a:ext cx="1626" cy="176"/>
            </a:xfrm>
            <a:custGeom>
              <a:avLst/>
              <a:gdLst>
                <a:gd name="T0" fmla="*/ 0 w 1232"/>
                <a:gd name="T1" fmla="*/ 312 h 145"/>
                <a:gd name="T2" fmla="*/ 1175 w 1232"/>
                <a:gd name="T3" fmla="*/ 194 h 145"/>
                <a:gd name="T4" fmla="*/ 3768 w 1232"/>
                <a:gd name="T5" fmla="*/ 72 h 145"/>
                <a:gd name="T6" fmla="*/ 7828 w 1232"/>
                <a:gd name="T7" fmla="*/ 0 h 145"/>
                <a:gd name="T8" fmla="*/ 11596 w 1232"/>
                <a:gd name="T9" fmla="*/ 87 h 145"/>
                <a:gd name="T10" fmla="*/ 15001 w 1232"/>
                <a:gd name="T11" fmla="*/ 295 h 145"/>
                <a:gd name="T12" fmla="*/ 17140 w 1232"/>
                <a:gd name="T13" fmla="*/ 543 h 145"/>
                <a:gd name="T14" fmla="*/ 18209 w 1232"/>
                <a:gd name="T15" fmla="*/ 691 h 145"/>
                <a:gd name="T16" fmla="*/ 19005 w 1232"/>
                <a:gd name="T17" fmla="*/ 853 h 145"/>
                <a:gd name="T18" fmla="*/ 19755 w 1232"/>
                <a:gd name="T19" fmla="*/ 1012 h 1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32"/>
                <a:gd name="T31" fmla="*/ 0 h 145"/>
                <a:gd name="T32" fmla="*/ 1232 w 1232"/>
                <a:gd name="T33" fmla="*/ 145 h 14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32" h="145">
                  <a:moveTo>
                    <a:pt x="0" y="45"/>
                  </a:moveTo>
                  <a:cubicBezTo>
                    <a:pt x="12" y="42"/>
                    <a:pt x="34" y="34"/>
                    <a:pt x="73" y="28"/>
                  </a:cubicBezTo>
                  <a:cubicBezTo>
                    <a:pt x="112" y="22"/>
                    <a:pt x="166" y="14"/>
                    <a:pt x="235" y="10"/>
                  </a:cubicBezTo>
                  <a:cubicBezTo>
                    <a:pt x="304" y="5"/>
                    <a:pt x="407" y="0"/>
                    <a:pt x="488" y="0"/>
                  </a:cubicBezTo>
                  <a:cubicBezTo>
                    <a:pt x="569" y="1"/>
                    <a:pt x="649" y="5"/>
                    <a:pt x="723" y="12"/>
                  </a:cubicBezTo>
                  <a:cubicBezTo>
                    <a:pt x="798" y="19"/>
                    <a:pt x="878" y="32"/>
                    <a:pt x="935" y="43"/>
                  </a:cubicBezTo>
                  <a:cubicBezTo>
                    <a:pt x="993" y="54"/>
                    <a:pt x="1036" y="69"/>
                    <a:pt x="1069" y="78"/>
                  </a:cubicBezTo>
                  <a:cubicBezTo>
                    <a:pt x="1102" y="87"/>
                    <a:pt x="1116" y="93"/>
                    <a:pt x="1136" y="100"/>
                  </a:cubicBezTo>
                  <a:cubicBezTo>
                    <a:pt x="1156" y="107"/>
                    <a:pt x="1170" y="116"/>
                    <a:pt x="1186" y="123"/>
                  </a:cubicBezTo>
                  <a:cubicBezTo>
                    <a:pt x="1202" y="130"/>
                    <a:pt x="1222" y="140"/>
                    <a:pt x="1232" y="145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8" name="Freeform 15"/>
            <p:cNvSpPr>
              <a:spLocks/>
            </p:cNvSpPr>
            <p:nvPr/>
          </p:nvSpPr>
          <p:spPr bwMode="auto">
            <a:xfrm>
              <a:off x="2225" y="2360"/>
              <a:ext cx="1386" cy="169"/>
            </a:xfrm>
            <a:custGeom>
              <a:avLst/>
              <a:gdLst>
                <a:gd name="T0" fmla="*/ 0 w 2310"/>
                <a:gd name="T1" fmla="*/ 0 h 385"/>
                <a:gd name="T2" fmla="*/ 1 w 2310"/>
                <a:gd name="T3" fmla="*/ 0 h 385"/>
                <a:gd name="T4" fmla="*/ 4 w 2310"/>
                <a:gd name="T5" fmla="*/ 0 h 385"/>
                <a:gd name="T6" fmla="*/ 7 w 2310"/>
                <a:gd name="T7" fmla="*/ 0 h 385"/>
                <a:gd name="T8" fmla="*/ 9 w 2310"/>
                <a:gd name="T9" fmla="*/ 0 h 385"/>
                <a:gd name="T10" fmla="*/ 11 w 2310"/>
                <a:gd name="T11" fmla="*/ 0 h 385"/>
                <a:gd name="T12" fmla="*/ 13 w 2310"/>
                <a:gd name="T13" fmla="*/ 0 h 385"/>
                <a:gd name="T14" fmla="*/ 14 w 2310"/>
                <a:gd name="T15" fmla="*/ 0 h 3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310"/>
                <a:gd name="T25" fmla="*/ 0 h 385"/>
                <a:gd name="T26" fmla="*/ 2310 w 2310"/>
                <a:gd name="T27" fmla="*/ 385 h 38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310" h="385">
                  <a:moveTo>
                    <a:pt x="0" y="52"/>
                  </a:moveTo>
                  <a:cubicBezTo>
                    <a:pt x="62" y="43"/>
                    <a:pt x="125" y="34"/>
                    <a:pt x="224" y="26"/>
                  </a:cubicBezTo>
                  <a:cubicBezTo>
                    <a:pt x="323" y="18"/>
                    <a:pt x="447" y="2"/>
                    <a:pt x="595" y="1"/>
                  </a:cubicBezTo>
                  <a:cubicBezTo>
                    <a:pt x="743" y="0"/>
                    <a:pt x="969" y="8"/>
                    <a:pt x="1114" y="20"/>
                  </a:cubicBezTo>
                  <a:cubicBezTo>
                    <a:pt x="1259" y="32"/>
                    <a:pt x="1348" y="48"/>
                    <a:pt x="1466" y="71"/>
                  </a:cubicBezTo>
                  <a:cubicBezTo>
                    <a:pt x="1584" y="94"/>
                    <a:pt x="1712" y="124"/>
                    <a:pt x="1824" y="161"/>
                  </a:cubicBezTo>
                  <a:cubicBezTo>
                    <a:pt x="1936" y="198"/>
                    <a:pt x="2057" y="258"/>
                    <a:pt x="2138" y="295"/>
                  </a:cubicBezTo>
                  <a:cubicBezTo>
                    <a:pt x="2219" y="332"/>
                    <a:pt x="2281" y="370"/>
                    <a:pt x="2310" y="385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499" name="Freeform 16"/>
            <p:cNvSpPr>
              <a:spLocks/>
            </p:cNvSpPr>
            <p:nvPr/>
          </p:nvSpPr>
          <p:spPr bwMode="auto">
            <a:xfrm>
              <a:off x="3232" y="2542"/>
              <a:ext cx="543" cy="444"/>
            </a:xfrm>
            <a:custGeom>
              <a:avLst/>
              <a:gdLst>
                <a:gd name="T0" fmla="*/ 0 w 411"/>
                <a:gd name="T1" fmla="*/ 2409 h 368"/>
                <a:gd name="T2" fmla="*/ 1651 w 411"/>
                <a:gd name="T3" fmla="*/ 2250 h 368"/>
                <a:gd name="T4" fmla="*/ 3028 w 411"/>
                <a:gd name="T5" fmla="*/ 2051 h 368"/>
                <a:gd name="T6" fmla="*/ 4504 w 411"/>
                <a:gd name="T7" fmla="*/ 1792 h 368"/>
                <a:gd name="T8" fmla="*/ 5661 w 411"/>
                <a:gd name="T9" fmla="*/ 1478 h 368"/>
                <a:gd name="T10" fmla="*/ 6175 w 411"/>
                <a:gd name="T11" fmla="*/ 1239 h 368"/>
                <a:gd name="T12" fmla="*/ 6478 w 411"/>
                <a:gd name="T13" fmla="*/ 1027 h 368"/>
                <a:gd name="T14" fmla="*/ 6653 w 411"/>
                <a:gd name="T15" fmla="*/ 690 h 368"/>
                <a:gd name="T16" fmla="*/ 6515 w 411"/>
                <a:gd name="T17" fmla="*/ 466 h 368"/>
                <a:gd name="T18" fmla="*/ 6120 w 411"/>
                <a:gd name="T19" fmla="*/ 258 h 368"/>
                <a:gd name="T20" fmla="*/ 5842 w 411"/>
                <a:gd name="T21" fmla="*/ 151 h 368"/>
                <a:gd name="T22" fmla="*/ 5299 w 411"/>
                <a:gd name="T23" fmla="*/ 0 h 36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1"/>
                <a:gd name="T37" fmla="*/ 0 h 368"/>
                <a:gd name="T38" fmla="*/ 411 w 411"/>
                <a:gd name="T39" fmla="*/ 368 h 36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1" h="368">
                  <a:moveTo>
                    <a:pt x="0" y="368"/>
                  </a:moveTo>
                  <a:cubicBezTo>
                    <a:pt x="17" y="364"/>
                    <a:pt x="71" y="353"/>
                    <a:pt x="102" y="344"/>
                  </a:cubicBezTo>
                  <a:cubicBezTo>
                    <a:pt x="133" y="335"/>
                    <a:pt x="158" y="326"/>
                    <a:pt x="187" y="314"/>
                  </a:cubicBezTo>
                  <a:cubicBezTo>
                    <a:pt x="216" y="302"/>
                    <a:pt x="251" y="289"/>
                    <a:pt x="278" y="274"/>
                  </a:cubicBezTo>
                  <a:cubicBezTo>
                    <a:pt x="305" y="259"/>
                    <a:pt x="332" y="240"/>
                    <a:pt x="349" y="226"/>
                  </a:cubicBezTo>
                  <a:cubicBezTo>
                    <a:pt x="366" y="212"/>
                    <a:pt x="373" y="201"/>
                    <a:pt x="381" y="189"/>
                  </a:cubicBezTo>
                  <a:cubicBezTo>
                    <a:pt x="389" y="177"/>
                    <a:pt x="395" y="171"/>
                    <a:pt x="400" y="157"/>
                  </a:cubicBezTo>
                  <a:cubicBezTo>
                    <a:pt x="405" y="143"/>
                    <a:pt x="411" y="120"/>
                    <a:pt x="411" y="106"/>
                  </a:cubicBezTo>
                  <a:cubicBezTo>
                    <a:pt x="411" y="92"/>
                    <a:pt x="407" y="82"/>
                    <a:pt x="402" y="71"/>
                  </a:cubicBezTo>
                  <a:cubicBezTo>
                    <a:pt x="397" y="60"/>
                    <a:pt x="385" y="48"/>
                    <a:pt x="378" y="40"/>
                  </a:cubicBezTo>
                  <a:cubicBezTo>
                    <a:pt x="371" y="32"/>
                    <a:pt x="368" y="30"/>
                    <a:pt x="360" y="23"/>
                  </a:cubicBezTo>
                  <a:cubicBezTo>
                    <a:pt x="352" y="16"/>
                    <a:pt x="334" y="5"/>
                    <a:pt x="327" y="0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0" name="Freeform 17"/>
            <p:cNvSpPr>
              <a:spLocks/>
            </p:cNvSpPr>
            <p:nvPr/>
          </p:nvSpPr>
          <p:spPr bwMode="auto">
            <a:xfrm>
              <a:off x="3227" y="2556"/>
              <a:ext cx="516" cy="418"/>
            </a:xfrm>
            <a:custGeom>
              <a:avLst/>
              <a:gdLst>
                <a:gd name="T0" fmla="*/ 4930 w 391"/>
                <a:gd name="T1" fmla="*/ 0 h 347"/>
                <a:gd name="T2" fmla="*/ 5272 w 391"/>
                <a:gd name="T3" fmla="*/ 101 h 347"/>
                <a:gd name="T4" fmla="*/ 5721 w 391"/>
                <a:gd name="T5" fmla="*/ 246 h 347"/>
                <a:gd name="T6" fmla="*/ 6046 w 391"/>
                <a:gd name="T7" fmla="*/ 391 h 347"/>
                <a:gd name="T8" fmla="*/ 6259 w 391"/>
                <a:gd name="T9" fmla="*/ 558 h 347"/>
                <a:gd name="T10" fmla="*/ 6163 w 391"/>
                <a:gd name="T11" fmla="*/ 817 h 347"/>
                <a:gd name="T12" fmla="*/ 5950 w 391"/>
                <a:gd name="T13" fmla="*/ 1041 h 347"/>
                <a:gd name="T14" fmla="*/ 5322 w 391"/>
                <a:gd name="T15" fmla="*/ 1326 h 347"/>
                <a:gd name="T16" fmla="*/ 4509 w 391"/>
                <a:gd name="T17" fmla="*/ 1566 h 347"/>
                <a:gd name="T18" fmla="*/ 3568 w 391"/>
                <a:gd name="T19" fmla="*/ 1750 h 347"/>
                <a:gd name="T20" fmla="*/ 2505 w 391"/>
                <a:gd name="T21" fmla="*/ 1929 h 347"/>
                <a:gd name="T22" fmla="*/ 1041 w 391"/>
                <a:gd name="T23" fmla="*/ 2119 h 347"/>
                <a:gd name="T24" fmla="*/ 0 w 391"/>
                <a:gd name="T25" fmla="*/ 2233 h 3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1"/>
                <a:gd name="T40" fmla="*/ 0 h 347"/>
                <a:gd name="T41" fmla="*/ 391 w 391"/>
                <a:gd name="T42" fmla="*/ 347 h 3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1" h="347">
                  <a:moveTo>
                    <a:pt x="308" y="0"/>
                  </a:moveTo>
                  <a:cubicBezTo>
                    <a:pt x="311" y="2"/>
                    <a:pt x="321" y="9"/>
                    <a:pt x="329" y="15"/>
                  </a:cubicBezTo>
                  <a:cubicBezTo>
                    <a:pt x="337" y="21"/>
                    <a:pt x="349" y="30"/>
                    <a:pt x="357" y="38"/>
                  </a:cubicBezTo>
                  <a:cubicBezTo>
                    <a:pt x="365" y="46"/>
                    <a:pt x="372" y="53"/>
                    <a:pt x="377" y="61"/>
                  </a:cubicBezTo>
                  <a:cubicBezTo>
                    <a:pt x="382" y="69"/>
                    <a:pt x="389" y="76"/>
                    <a:pt x="390" y="87"/>
                  </a:cubicBezTo>
                  <a:cubicBezTo>
                    <a:pt x="391" y="98"/>
                    <a:pt x="388" y="115"/>
                    <a:pt x="385" y="127"/>
                  </a:cubicBezTo>
                  <a:cubicBezTo>
                    <a:pt x="382" y="139"/>
                    <a:pt x="380" y="148"/>
                    <a:pt x="371" y="161"/>
                  </a:cubicBezTo>
                  <a:cubicBezTo>
                    <a:pt x="362" y="174"/>
                    <a:pt x="348" y="192"/>
                    <a:pt x="333" y="206"/>
                  </a:cubicBezTo>
                  <a:cubicBezTo>
                    <a:pt x="319" y="219"/>
                    <a:pt x="300" y="233"/>
                    <a:pt x="281" y="244"/>
                  </a:cubicBezTo>
                  <a:cubicBezTo>
                    <a:pt x="262" y="255"/>
                    <a:pt x="244" y="262"/>
                    <a:pt x="223" y="272"/>
                  </a:cubicBezTo>
                  <a:cubicBezTo>
                    <a:pt x="202" y="281"/>
                    <a:pt x="183" y="291"/>
                    <a:pt x="156" y="300"/>
                  </a:cubicBezTo>
                  <a:cubicBezTo>
                    <a:pt x="130" y="310"/>
                    <a:pt x="91" y="321"/>
                    <a:pt x="65" y="329"/>
                  </a:cubicBezTo>
                  <a:cubicBezTo>
                    <a:pt x="38" y="336"/>
                    <a:pt x="14" y="343"/>
                    <a:pt x="0" y="347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1" name="Arc 18"/>
            <p:cNvSpPr>
              <a:spLocks/>
            </p:cNvSpPr>
            <p:nvPr/>
          </p:nvSpPr>
          <p:spPr bwMode="auto">
            <a:xfrm flipV="1">
              <a:off x="2553" y="2903"/>
              <a:ext cx="686" cy="131"/>
            </a:xfrm>
            <a:custGeom>
              <a:avLst/>
              <a:gdLst>
                <a:gd name="T0" fmla="*/ 0 w 16837"/>
                <a:gd name="T1" fmla="*/ 0 h 21301"/>
                <a:gd name="T2" fmla="*/ 0 w 16837"/>
                <a:gd name="T3" fmla="*/ 0 h 21301"/>
                <a:gd name="T4" fmla="*/ 0 w 16837"/>
                <a:gd name="T5" fmla="*/ 0 h 21301"/>
                <a:gd name="T6" fmla="*/ 0 60000 65536"/>
                <a:gd name="T7" fmla="*/ 0 60000 65536"/>
                <a:gd name="T8" fmla="*/ 0 60000 65536"/>
                <a:gd name="T9" fmla="*/ 0 w 16837"/>
                <a:gd name="T10" fmla="*/ 0 h 21301"/>
                <a:gd name="T11" fmla="*/ 16837 w 16837"/>
                <a:gd name="T12" fmla="*/ 21301 h 213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837" h="21301" fill="none" extrusionOk="0">
                  <a:moveTo>
                    <a:pt x="3582" y="0"/>
                  </a:moveTo>
                  <a:cubicBezTo>
                    <a:pt x="8804" y="878"/>
                    <a:pt x="13520" y="3643"/>
                    <a:pt x="16837" y="7770"/>
                  </a:cubicBezTo>
                </a:path>
                <a:path w="16837" h="21301" stroke="0" extrusionOk="0">
                  <a:moveTo>
                    <a:pt x="3582" y="0"/>
                  </a:moveTo>
                  <a:cubicBezTo>
                    <a:pt x="8804" y="878"/>
                    <a:pt x="13520" y="3643"/>
                    <a:pt x="16837" y="7770"/>
                  </a:cubicBezTo>
                  <a:lnTo>
                    <a:pt x="0" y="2130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2" name="Arc 19"/>
            <p:cNvSpPr>
              <a:spLocks/>
            </p:cNvSpPr>
            <p:nvPr/>
          </p:nvSpPr>
          <p:spPr bwMode="auto">
            <a:xfrm flipV="1">
              <a:off x="2707" y="2898"/>
              <a:ext cx="521" cy="107"/>
            </a:xfrm>
            <a:custGeom>
              <a:avLst/>
              <a:gdLst>
                <a:gd name="T0" fmla="*/ 0 w 16441"/>
                <a:gd name="T1" fmla="*/ 0 h 19214"/>
                <a:gd name="T2" fmla="*/ 0 w 16441"/>
                <a:gd name="T3" fmla="*/ 0 h 19214"/>
                <a:gd name="T4" fmla="*/ 0 w 16441"/>
                <a:gd name="T5" fmla="*/ 0 h 19214"/>
                <a:gd name="T6" fmla="*/ 0 60000 65536"/>
                <a:gd name="T7" fmla="*/ 0 60000 65536"/>
                <a:gd name="T8" fmla="*/ 0 60000 65536"/>
                <a:gd name="T9" fmla="*/ 0 w 16441"/>
                <a:gd name="T10" fmla="*/ 0 h 19214"/>
                <a:gd name="T11" fmla="*/ 16441 w 16441"/>
                <a:gd name="T12" fmla="*/ 19214 h 19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441" h="19214" fill="none" extrusionOk="0">
                  <a:moveTo>
                    <a:pt x="9868" y="-1"/>
                  </a:moveTo>
                  <a:cubicBezTo>
                    <a:pt x="12377" y="1288"/>
                    <a:pt x="14611" y="3057"/>
                    <a:pt x="16441" y="5204"/>
                  </a:cubicBezTo>
                </a:path>
                <a:path w="16441" h="19214" stroke="0" extrusionOk="0">
                  <a:moveTo>
                    <a:pt x="9868" y="-1"/>
                  </a:moveTo>
                  <a:cubicBezTo>
                    <a:pt x="12377" y="1288"/>
                    <a:pt x="14611" y="3057"/>
                    <a:pt x="16441" y="5204"/>
                  </a:cubicBezTo>
                  <a:lnTo>
                    <a:pt x="0" y="19214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3" name="Arc 20"/>
            <p:cNvSpPr>
              <a:spLocks/>
            </p:cNvSpPr>
            <p:nvPr/>
          </p:nvSpPr>
          <p:spPr bwMode="auto">
            <a:xfrm flipV="1">
              <a:off x="2415" y="2888"/>
              <a:ext cx="611" cy="138"/>
            </a:xfrm>
            <a:custGeom>
              <a:avLst/>
              <a:gdLst>
                <a:gd name="T0" fmla="*/ 0 w 16810"/>
                <a:gd name="T1" fmla="*/ 0 h 21600"/>
                <a:gd name="T2" fmla="*/ 0 w 16810"/>
                <a:gd name="T3" fmla="*/ 0 h 21600"/>
                <a:gd name="T4" fmla="*/ 0 w 16810"/>
                <a:gd name="T5" fmla="*/ 0 h 21600"/>
                <a:gd name="T6" fmla="*/ 0 60000 65536"/>
                <a:gd name="T7" fmla="*/ 0 60000 65536"/>
                <a:gd name="T8" fmla="*/ 0 60000 65536"/>
                <a:gd name="T9" fmla="*/ 0 w 16810"/>
                <a:gd name="T10" fmla="*/ 0 h 21600"/>
                <a:gd name="T11" fmla="*/ 16810 w 1681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810" h="21600" fill="none" extrusionOk="0">
                  <a:moveTo>
                    <a:pt x="-1" y="723"/>
                  </a:moveTo>
                  <a:cubicBezTo>
                    <a:pt x="1809" y="243"/>
                    <a:pt x="3673" y="-1"/>
                    <a:pt x="5545" y="0"/>
                  </a:cubicBezTo>
                  <a:cubicBezTo>
                    <a:pt x="9520" y="0"/>
                    <a:pt x="13418" y="1096"/>
                    <a:pt x="16809" y="3170"/>
                  </a:cubicBezTo>
                </a:path>
                <a:path w="16810" h="21600" stroke="0" extrusionOk="0">
                  <a:moveTo>
                    <a:pt x="-1" y="723"/>
                  </a:moveTo>
                  <a:cubicBezTo>
                    <a:pt x="1809" y="243"/>
                    <a:pt x="3673" y="-1"/>
                    <a:pt x="5545" y="0"/>
                  </a:cubicBezTo>
                  <a:cubicBezTo>
                    <a:pt x="9520" y="0"/>
                    <a:pt x="13418" y="1096"/>
                    <a:pt x="16809" y="3170"/>
                  </a:cubicBezTo>
                  <a:lnTo>
                    <a:pt x="5545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4" name="Freeform 21"/>
            <p:cNvSpPr>
              <a:spLocks/>
            </p:cNvSpPr>
            <p:nvPr/>
          </p:nvSpPr>
          <p:spPr bwMode="auto">
            <a:xfrm>
              <a:off x="2068" y="2977"/>
              <a:ext cx="627" cy="57"/>
            </a:xfrm>
            <a:custGeom>
              <a:avLst/>
              <a:gdLst>
                <a:gd name="T0" fmla="*/ 0 w 1689"/>
                <a:gd name="T1" fmla="*/ 0 h 397"/>
                <a:gd name="T2" fmla="*/ 0 w 1689"/>
                <a:gd name="T3" fmla="*/ 0 h 397"/>
                <a:gd name="T4" fmla="*/ 0 w 1689"/>
                <a:gd name="T5" fmla="*/ 0 h 397"/>
                <a:gd name="T6" fmla="*/ 0 w 1689"/>
                <a:gd name="T7" fmla="*/ 0 h 397"/>
                <a:gd name="T8" fmla="*/ 0 w 1689"/>
                <a:gd name="T9" fmla="*/ 0 h 397"/>
                <a:gd name="T10" fmla="*/ 0 w 1689"/>
                <a:gd name="T11" fmla="*/ 0 h 397"/>
                <a:gd name="T12" fmla="*/ 0 w 1689"/>
                <a:gd name="T13" fmla="*/ 0 h 397"/>
                <a:gd name="T14" fmla="*/ 0 w 1689"/>
                <a:gd name="T15" fmla="*/ 0 h 39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89"/>
                <a:gd name="T25" fmla="*/ 0 h 397"/>
                <a:gd name="T26" fmla="*/ 1689 w 1689"/>
                <a:gd name="T27" fmla="*/ 397 h 39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89" h="397">
                  <a:moveTo>
                    <a:pt x="0" y="0"/>
                  </a:moveTo>
                  <a:cubicBezTo>
                    <a:pt x="3" y="24"/>
                    <a:pt x="7" y="48"/>
                    <a:pt x="32" y="77"/>
                  </a:cubicBezTo>
                  <a:cubicBezTo>
                    <a:pt x="57" y="106"/>
                    <a:pt x="84" y="140"/>
                    <a:pt x="147" y="173"/>
                  </a:cubicBezTo>
                  <a:cubicBezTo>
                    <a:pt x="210" y="206"/>
                    <a:pt x="297" y="245"/>
                    <a:pt x="409" y="276"/>
                  </a:cubicBezTo>
                  <a:cubicBezTo>
                    <a:pt x="521" y="307"/>
                    <a:pt x="680" y="340"/>
                    <a:pt x="819" y="359"/>
                  </a:cubicBezTo>
                  <a:cubicBezTo>
                    <a:pt x="958" y="378"/>
                    <a:pt x="1129" y="385"/>
                    <a:pt x="1241" y="391"/>
                  </a:cubicBezTo>
                  <a:cubicBezTo>
                    <a:pt x="1353" y="397"/>
                    <a:pt x="1416" y="397"/>
                    <a:pt x="1491" y="397"/>
                  </a:cubicBezTo>
                  <a:cubicBezTo>
                    <a:pt x="1566" y="397"/>
                    <a:pt x="1656" y="392"/>
                    <a:pt x="1689" y="391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5" name="Freeform 22"/>
            <p:cNvSpPr>
              <a:spLocks/>
            </p:cNvSpPr>
            <p:nvPr/>
          </p:nvSpPr>
          <p:spPr bwMode="auto">
            <a:xfrm>
              <a:off x="2066" y="2936"/>
              <a:ext cx="149" cy="41"/>
            </a:xfrm>
            <a:custGeom>
              <a:avLst/>
              <a:gdLst>
                <a:gd name="T0" fmla="*/ 0 w 404"/>
                <a:gd name="T1" fmla="*/ 0 h 282"/>
                <a:gd name="T2" fmla="*/ 0 w 404"/>
                <a:gd name="T3" fmla="*/ 0 h 282"/>
                <a:gd name="T4" fmla="*/ 0 w 404"/>
                <a:gd name="T5" fmla="*/ 0 h 282"/>
                <a:gd name="T6" fmla="*/ 0 w 404"/>
                <a:gd name="T7" fmla="*/ 0 h 282"/>
                <a:gd name="T8" fmla="*/ 0 w 404"/>
                <a:gd name="T9" fmla="*/ 0 h 282"/>
                <a:gd name="T10" fmla="*/ 0 w 404"/>
                <a:gd name="T11" fmla="*/ 0 h 282"/>
                <a:gd name="T12" fmla="*/ 0 w 404"/>
                <a:gd name="T13" fmla="*/ 0 h 282"/>
                <a:gd name="T14" fmla="*/ 0 w 404"/>
                <a:gd name="T15" fmla="*/ 0 h 2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4"/>
                <a:gd name="T25" fmla="*/ 0 h 282"/>
                <a:gd name="T26" fmla="*/ 404 w 404"/>
                <a:gd name="T27" fmla="*/ 282 h 28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4" h="282">
                  <a:moveTo>
                    <a:pt x="404" y="0"/>
                  </a:moveTo>
                  <a:cubicBezTo>
                    <a:pt x="386" y="5"/>
                    <a:pt x="320" y="21"/>
                    <a:pt x="288" y="32"/>
                  </a:cubicBezTo>
                  <a:cubicBezTo>
                    <a:pt x="256" y="43"/>
                    <a:pt x="239" y="52"/>
                    <a:pt x="212" y="64"/>
                  </a:cubicBezTo>
                  <a:cubicBezTo>
                    <a:pt x="185" y="76"/>
                    <a:pt x="152" y="89"/>
                    <a:pt x="128" y="103"/>
                  </a:cubicBezTo>
                  <a:cubicBezTo>
                    <a:pt x="104" y="117"/>
                    <a:pt x="87" y="134"/>
                    <a:pt x="71" y="147"/>
                  </a:cubicBezTo>
                  <a:cubicBezTo>
                    <a:pt x="55" y="160"/>
                    <a:pt x="43" y="159"/>
                    <a:pt x="32" y="179"/>
                  </a:cubicBezTo>
                  <a:cubicBezTo>
                    <a:pt x="21" y="199"/>
                    <a:pt x="12" y="256"/>
                    <a:pt x="7" y="269"/>
                  </a:cubicBezTo>
                  <a:cubicBezTo>
                    <a:pt x="2" y="282"/>
                    <a:pt x="1" y="259"/>
                    <a:pt x="0" y="256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6" name="Freeform 23"/>
            <p:cNvSpPr>
              <a:spLocks/>
            </p:cNvSpPr>
            <p:nvPr/>
          </p:nvSpPr>
          <p:spPr bwMode="auto">
            <a:xfrm>
              <a:off x="2092" y="2935"/>
              <a:ext cx="325" cy="87"/>
            </a:xfrm>
            <a:custGeom>
              <a:avLst/>
              <a:gdLst>
                <a:gd name="T0" fmla="*/ 0 w 874"/>
                <a:gd name="T1" fmla="*/ 0 h 614"/>
                <a:gd name="T2" fmla="*/ 0 w 874"/>
                <a:gd name="T3" fmla="*/ 0 h 614"/>
                <a:gd name="T4" fmla="*/ 0 w 874"/>
                <a:gd name="T5" fmla="*/ 0 h 614"/>
                <a:gd name="T6" fmla="*/ 0 w 874"/>
                <a:gd name="T7" fmla="*/ 0 h 614"/>
                <a:gd name="T8" fmla="*/ 0 w 874"/>
                <a:gd name="T9" fmla="*/ 0 h 614"/>
                <a:gd name="T10" fmla="*/ 0 w 874"/>
                <a:gd name="T11" fmla="*/ 0 h 614"/>
                <a:gd name="T12" fmla="*/ 0 w 874"/>
                <a:gd name="T13" fmla="*/ 0 h 614"/>
                <a:gd name="T14" fmla="*/ 0 w 874"/>
                <a:gd name="T15" fmla="*/ 0 h 614"/>
                <a:gd name="T16" fmla="*/ 0 w 874"/>
                <a:gd name="T17" fmla="*/ 0 h 614"/>
                <a:gd name="T18" fmla="*/ 0 w 874"/>
                <a:gd name="T19" fmla="*/ 0 h 614"/>
                <a:gd name="T20" fmla="*/ 0 w 874"/>
                <a:gd name="T21" fmla="*/ 0 h 614"/>
                <a:gd name="T22" fmla="*/ 0 w 874"/>
                <a:gd name="T23" fmla="*/ 0 h 614"/>
                <a:gd name="T24" fmla="*/ 0 w 874"/>
                <a:gd name="T25" fmla="*/ 0 h 614"/>
                <a:gd name="T26" fmla="*/ 0 w 874"/>
                <a:gd name="T27" fmla="*/ 0 h 614"/>
                <a:gd name="T28" fmla="*/ 0 w 874"/>
                <a:gd name="T29" fmla="*/ 0 h 6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74"/>
                <a:gd name="T46" fmla="*/ 0 h 614"/>
                <a:gd name="T47" fmla="*/ 874 w 874"/>
                <a:gd name="T48" fmla="*/ 614 h 6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74" h="614">
                  <a:moveTo>
                    <a:pt x="694" y="0"/>
                  </a:moveTo>
                  <a:cubicBezTo>
                    <a:pt x="673" y="2"/>
                    <a:pt x="611" y="7"/>
                    <a:pt x="566" y="13"/>
                  </a:cubicBezTo>
                  <a:cubicBezTo>
                    <a:pt x="521" y="19"/>
                    <a:pt x="479" y="25"/>
                    <a:pt x="426" y="38"/>
                  </a:cubicBezTo>
                  <a:cubicBezTo>
                    <a:pt x="373" y="51"/>
                    <a:pt x="294" y="74"/>
                    <a:pt x="246" y="90"/>
                  </a:cubicBezTo>
                  <a:cubicBezTo>
                    <a:pt x="198" y="106"/>
                    <a:pt x="168" y="118"/>
                    <a:pt x="138" y="134"/>
                  </a:cubicBezTo>
                  <a:cubicBezTo>
                    <a:pt x="108" y="150"/>
                    <a:pt x="86" y="171"/>
                    <a:pt x="67" y="186"/>
                  </a:cubicBezTo>
                  <a:cubicBezTo>
                    <a:pt x="48" y="201"/>
                    <a:pt x="33" y="205"/>
                    <a:pt x="22" y="224"/>
                  </a:cubicBezTo>
                  <a:cubicBezTo>
                    <a:pt x="11" y="243"/>
                    <a:pt x="0" y="278"/>
                    <a:pt x="3" y="301"/>
                  </a:cubicBezTo>
                  <a:cubicBezTo>
                    <a:pt x="6" y="324"/>
                    <a:pt x="21" y="343"/>
                    <a:pt x="42" y="365"/>
                  </a:cubicBezTo>
                  <a:cubicBezTo>
                    <a:pt x="63" y="387"/>
                    <a:pt x="98" y="415"/>
                    <a:pt x="131" y="435"/>
                  </a:cubicBezTo>
                  <a:cubicBezTo>
                    <a:pt x="164" y="455"/>
                    <a:pt x="206" y="472"/>
                    <a:pt x="240" y="486"/>
                  </a:cubicBezTo>
                  <a:cubicBezTo>
                    <a:pt x="274" y="500"/>
                    <a:pt x="291" y="505"/>
                    <a:pt x="336" y="518"/>
                  </a:cubicBezTo>
                  <a:cubicBezTo>
                    <a:pt x="381" y="531"/>
                    <a:pt x="451" y="551"/>
                    <a:pt x="509" y="563"/>
                  </a:cubicBezTo>
                  <a:cubicBezTo>
                    <a:pt x="567" y="575"/>
                    <a:pt x="621" y="581"/>
                    <a:pt x="682" y="589"/>
                  </a:cubicBezTo>
                  <a:cubicBezTo>
                    <a:pt x="743" y="597"/>
                    <a:pt x="834" y="609"/>
                    <a:pt x="874" y="614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7" name="Freeform 24"/>
            <p:cNvSpPr>
              <a:spLocks/>
            </p:cNvSpPr>
            <p:nvPr/>
          </p:nvSpPr>
          <p:spPr bwMode="auto">
            <a:xfrm>
              <a:off x="2215" y="2920"/>
              <a:ext cx="1007" cy="57"/>
            </a:xfrm>
            <a:custGeom>
              <a:avLst/>
              <a:gdLst>
                <a:gd name="T0" fmla="*/ 0 w 2713"/>
                <a:gd name="T1" fmla="*/ 0 h 410"/>
                <a:gd name="T2" fmla="*/ 0 w 2713"/>
                <a:gd name="T3" fmla="*/ 0 h 410"/>
                <a:gd name="T4" fmla="*/ 0 w 2713"/>
                <a:gd name="T5" fmla="*/ 0 h 410"/>
                <a:gd name="T6" fmla="*/ 0 w 2713"/>
                <a:gd name="T7" fmla="*/ 0 h 410"/>
                <a:gd name="T8" fmla="*/ 0 w 2713"/>
                <a:gd name="T9" fmla="*/ 0 h 410"/>
                <a:gd name="T10" fmla="*/ 0 w 2713"/>
                <a:gd name="T11" fmla="*/ 0 h 410"/>
                <a:gd name="T12" fmla="*/ 0 w 2713"/>
                <a:gd name="T13" fmla="*/ 0 h 410"/>
                <a:gd name="T14" fmla="*/ 0 w 2713"/>
                <a:gd name="T15" fmla="*/ 0 h 410"/>
                <a:gd name="T16" fmla="*/ 0 w 2713"/>
                <a:gd name="T17" fmla="*/ 0 h 4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13"/>
                <a:gd name="T28" fmla="*/ 0 h 410"/>
                <a:gd name="T29" fmla="*/ 2713 w 2713"/>
                <a:gd name="T30" fmla="*/ 410 h 4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13" h="410">
                  <a:moveTo>
                    <a:pt x="0" y="122"/>
                  </a:moveTo>
                  <a:cubicBezTo>
                    <a:pt x="27" y="115"/>
                    <a:pt x="74" y="93"/>
                    <a:pt x="160" y="77"/>
                  </a:cubicBezTo>
                  <a:cubicBezTo>
                    <a:pt x="246" y="61"/>
                    <a:pt x="366" y="39"/>
                    <a:pt x="518" y="26"/>
                  </a:cubicBezTo>
                  <a:cubicBezTo>
                    <a:pt x="670" y="13"/>
                    <a:pt x="896" y="0"/>
                    <a:pt x="1075" y="1"/>
                  </a:cubicBezTo>
                  <a:cubicBezTo>
                    <a:pt x="1254" y="2"/>
                    <a:pt x="1429" y="14"/>
                    <a:pt x="1593" y="33"/>
                  </a:cubicBezTo>
                  <a:cubicBezTo>
                    <a:pt x="1757" y="52"/>
                    <a:pt x="1933" y="86"/>
                    <a:pt x="2060" y="116"/>
                  </a:cubicBezTo>
                  <a:cubicBezTo>
                    <a:pt x="2187" y="146"/>
                    <a:pt x="2263" y="176"/>
                    <a:pt x="2355" y="212"/>
                  </a:cubicBezTo>
                  <a:cubicBezTo>
                    <a:pt x="2447" y="248"/>
                    <a:pt x="2551" y="300"/>
                    <a:pt x="2611" y="333"/>
                  </a:cubicBezTo>
                  <a:cubicBezTo>
                    <a:pt x="2671" y="366"/>
                    <a:pt x="2696" y="397"/>
                    <a:pt x="2713" y="410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8" name="Freeform 25"/>
            <p:cNvSpPr>
              <a:spLocks/>
            </p:cNvSpPr>
            <p:nvPr/>
          </p:nvSpPr>
          <p:spPr bwMode="auto">
            <a:xfrm>
              <a:off x="2349" y="2927"/>
              <a:ext cx="856" cy="54"/>
            </a:xfrm>
            <a:custGeom>
              <a:avLst/>
              <a:gdLst>
                <a:gd name="T0" fmla="*/ 0 w 2310"/>
                <a:gd name="T1" fmla="*/ 0 h 385"/>
                <a:gd name="T2" fmla="*/ 0 w 2310"/>
                <a:gd name="T3" fmla="*/ 0 h 385"/>
                <a:gd name="T4" fmla="*/ 0 w 2310"/>
                <a:gd name="T5" fmla="*/ 0 h 385"/>
                <a:gd name="T6" fmla="*/ 0 w 2310"/>
                <a:gd name="T7" fmla="*/ 0 h 385"/>
                <a:gd name="T8" fmla="*/ 0 w 2310"/>
                <a:gd name="T9" fmla="*/ 0 h 385"/>
                <a:gd name="T10" fmla="*/ 0 w 2310"/>
                <a:gd name="T11" fmla="*/ 0 h 385"/>
                <a:gd name="T12" fmla="*/ 0 w 2310"/>
                <a:gd name="T13" fmla="*/ 0 h 385"/>
                <a:gd name="T14" fmla="*/ 0 w 2310"/>
                <a:gd name="T15" fmla="*/ 0 h 38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310"/>
                <a:gd name="T25" fmla="*/ 0 h 385"/>
                <a:gd name="T26" fmla="*/ 2310 w 2310"/>
                <a:gd name="T27" fmla="*/ 385 h 38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310" h="385">
                  <a:moveTo>
                    <a:pt x="0" y="52"/>
                  </a:moveTo>
                  <a:cubicBezTo>
                    <a:pt x="62" y="43"/>
                    <a:pt x="125" y="34"/>
                    <a:pt x="224" y="26"/>
                  </a:cubicBezTo>
                  <a:cubicBezTo>
                    <a:pt x="323" y="18"/>
                    <a:pt x="447" y="2"/>
                    <a:pt x="595" y="1"/>
                  </a:cubicBezTo>
                  <a:cubicBezTo>
                    <a:pt x="743" y="0"/>
                    <a:pt x="969" y="8"/>
                    <a:pt x="1114" y="20"/>
                  </a:cubicBezTo>
                  <a:cubicBezTo>
                    <a:pt x="1259" y="32"/>
                    <a:pt x="1348" y="48"/>
                    <a:pt x="1466" y="71"/>
                  </a:cubicBezTo>
                  <a:cubicBezTo>
                    <a:pt x="1584" y="94"/>
                    <a:pt x="1712" y="124"/>
                    <a:pt x="1824" y="161"/>
                  </a:cubicBezTo>
                  <a:cubicBezTo>
                    <a:pt x="1936" y="198"/>
                    <a:pt x="2057" y="258"/>
                    <a:pt x="2138" y="295"/>
                  </a:cubicBezTo>
                  <a:cubicBezTo>
                    <a:pt x="2219" y="332"/>
                    <a:pt x="2281" y="370"/>
                    <a:pt x="2310" y="385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09" name="Freeform 26"/>
            <p:cNvSpPr>
              <a:spLocks/>
            </p:cNvSpPr>
            <p:nvPr/>
          </p:nvSpPr>
          <p:spPr bwMode="auto">
            <a:xfrm>
              <a:off x="2944" y="2985"/>
              <a:ext cx="365" cy="145"/>
            </a:xfrm>
            <a:custGeom>
              <a:avLst/>
              <a:gdLst>
                <a:gd name="T0" fmla="*/ 0 w 984"/>
                <a:gd name="T1" fmla="*/ 0 h 1005"/>
                <a:gd name="T2" fmla="*/ 0 w 984"/>
                <a:gd name="T3" fmla="*/ 0 h 1005"/>
                <a:gd name="T4" fmla="*/ 0 w 984"/>
                <a:gd name="T5" fmla="*/ 0 h 1005"/>
                <a:gd name="T6" fmla="*/ 0 w 984"/>
                <a:gd name="T7" fmla="*/ 0 h 1005"/>
                <a:gd name="T8" fmla="*/ 0 w 984"/>
                <a:gd name="T9" fmla="*/ 0 h 1005"/>
                <a:gd name="T10" fmla="*/ 0 w 984"/>
                <a:gd name="T11" fmla="*/ 0 h 1005"/>
                <a:gd name="T12" fmla="*/ 0 w 984"/>
                <a:gd name="T13" fmla="*/ 0 h 1005"/>
                <a:gd name="T14" fmla="*/ 0 w 984"/>
                <a:gd name="T15" fmla="*/ 0 h 1005"/>
                <a:gd name="T16" fmla="*/ 0 w 984"/>
                <a:gd name="T17" fmla="*/ 0 h 1005"/>
                <a:gd name="T18" fmla="*/ 0 w 984"/>
                <a:gd name="T19" fmla="*/ 0 h 10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84"/>
                <a:gd name="T31" fmla="*/ 0 h 1005"/>
                <a:gd name="T32" fmla="*/ 984 w 984"/>
                <a:gd name="T33" fmla="*/ 1005 h 100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84" h="1005">
                  <a:moveTo>
                    <a:pt x="0" y="1005"/>
                  </a:moveTo>
                  <a:cubicBezTo>
                    <a:pt x="84" y="987"/>
                    <a:pt x="157" y="972"/>
                    <a:pt x="237" y="948"/>
                  </a:cubicBezTo>
                  <a:cubicBezTo>
                    <a:pt x="317" y="924"/>
                    <a:pt x="406" y="892"/>
                    <a:pt x="480" y="858"/>
                  </a:cubicBezTo>
                  <a:cubicBezTo>
                    <a:pt x="554" y="824"/>
                    <a:pt x="623" y="785"/>
                    <a:pt x="685" y="743"/>
                  </a:cubicBezTo>
                  <a:cubicBezTo>
                    <a:pt x="747" y="701"/>
                    <a:pt x="807" y="660"/>
                    <a:pt x="852" y="608"/>
                  </a:cubicBezTo>
                  <a:cubicBezTo>
                    <a:pt x="897" y="556"/>
                    <a:pt x="933" y="485"/>
                    <a:pt x="954" y="429"/>
                  </a:cubicBezTo>
                  <a:cubicBezTo>
                    <a:pt x="975" y="373"/>
                    <a:pt x="984" y="315"/>
                    <a:pt x="980" y="269"/>
                  </a:cubicBezTo>
                  <a:cubicBezTo>
                    <a:pt x="976" y="223"/>
                    <a:pt x="948" y="188"/>
                    <a:pt x="928" y="154"/>
                  </a:cubicBezTo>
                  <a:cubicBezTo>
                    <a:pt x="908" y="120"/>
                    <a:pt x="880" y="90"/>
                    <a:pt x="858" y="64"/>
                  </a:cubicBezTo>
                  <a:cubicBezTo>
                    <a:pt x="836" y="38"/>
                    <a:pt x="807" y="13"/>
                    <a:pt x="794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10" name="Freeform 27"/>
            <p:cNvSpPr>
              <a:spLocks/>
            </p:cNvSpPr>
            <p:nvPr/>
          </p:nvSpPr>
          <p:spPr bwMode="auto">
            <a:xfrm>
              <a:off x="2948" y="2990"/>
              <a:ext cx="340" cy="135"/>
            </a:xfrm>
            <a:custGeom>
              <a:avLst/>
              <a:gdLst>
                <a:gd name="T0" fmla="*/ 0 w 914"/>
                <a:gd name="T1" fmla="*/ 0 h 935"/>
                <a:gd name="T2" fmla="*/ 0 w 914"/>
                <a:gd name="T3" fmla="*/ 0 h 935"/>
                <a:gd name="T4" fmla="*/ 0 w 914"/>
                <a:gd name="T5" fmla="*/ 0 h 935"/>
                <a:gd name="T6" fmla="*/ 0 w 914"/>
                <a:gd name="T7" fmla="*/ 0 h 935"/>
                <a:gd name="T8" fmla="*/ 0 w 914"/>
                <a:gd name="T9" fmla="*/ 0 h 935"/>
                <a:gd name="T10" fmla="*/ 0 w 914"/>
                <a:gd name="T11" fmla="*/ 0 h 935"/>
                <a:gd name="T12" fmla="*/ 0 w 914"/>
                <a:gd name="T13" fmla="*/ 0 h 935"/>
                <a:gd name="T14" fmla="*/ 0 w 914"/>
                <a:gd name="T15" fmla="*/ 0 h 935"/>
                <a:gd name="T16" fmla="*/ 0 w 914"/>
                <a:gd name="T17" fmla="*/ 0 h 935"/>
                <a:gd name="T18" fmla="*/ 0 w 914"/>
                <a:gd name="T19" fmla="*/ 0 h 9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14"/>
                <a:gd name="T31" fmla="*/ 0 h 935"/>
                <a:gd name="T32" fmla="*/ 914 w 914"/>
                <a:gd name="T33" fmla="*/ 935 h 9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14" h="935">
                  <a:moveTo>
                    <a:pt x="730" y="0"/>
                  </a:moveTo>
                  <a:cubicBezTo>
                    <a:pt x="770" y="32"/>
                    <a:pt x="809" y="62"/>
                    <a:pt x="839" y="103"/>
                  </a:cubicBezTo>
                  <a:cubicBezTo>
                    <a:pt x="869" y="144"/>
                    <a:pt x="904" y="189"/>
                    <a:pt x="909" y="244"/>
                  </a:cubicBezTo>
                  <a:cubicBezTo>
                    <a:pt x="914" y="299"/>
                    <a:pt x="891" y="384"/>
                    <a:pt x="871" y="436"/>
                  </a:cubicBezTo>
                  <a:cubicBezTo>
                    <a:pt x="851" y="488"/>
                    <a:pt x="820" y="520"/>
                    <a:pt x="787" y="557"/>
                  </a:cubicBezTo>
                  <a:cubicBezTo>
                    <a:pt x="754" y="594"/>
                    <a:pt x="713" y="630"/>
                    <a:pt x="672" y="660"/>
                  </a:cubicBezTo>
                  <a:cubicBezTo>
                    <a:pt x="631" y="690"/>
                    <a:pt x="590" y="710"/>
                    <a:pt x="544" y="736"/>
                  </a:cubicBezTo>
                  <a:cubicBezTo>
                    <a:pt x="498" y="762"/>
                    <a:pt x="456" y="787"/>
                    <a:pt x="397" y="813"/>
                  </a:cubicBezTo>
                  <a:cubicBezTo>
                    <a:pt x="338" y="839"/>
                    <a:pt x="258" y="870"/>
                    <a:pt x="192" y="890"/>
                  </a:cubicBezTo>
                  <a:cubicBezTo>
                    <a:pt x="126" y="910"/>
                    <a:pt x="63" y="922"/>
                    <a:pt x="0" y="935"/>
                  </a:cubicBez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11" name="Oval 28"/>
            <p:cNvSpPr>
              <a:spLocks noChangeArrowheads="1"/>
            </p:cNvSpPr>
            <p:nvPr/>
          </p:nvSpPr>
          <p:spPr bwMode="auto">
            <a:xfrm>
              <a:off x="2303" y="3240"/>
              <a:ext cx="765" cy="274"/>
            </a:xfrm>
            <a:prstGeom prst="ellips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14" name="Line 31"/>
            <p:cNvSpPr>
              <a:spLocks noChangeShapeType="1"/>
            </p:cNvSpPr>
            <p:nvPr/>
          </p:nvSpPr>
          <p:spPr bwMode="auto">
            <a:xfrm flipH="1">
              <a:off x="2835" y="3126"/>
              <a:ext cx="130" cy="11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sm" len="sm"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15" name="Text Box 32"/>
            <p:cNvSpPr txBox="1">
              <a:spLocks noChangeArrowheads="1"/>
            </p:cNvSpPr>
            <p:nvPr/>
          </p:nvSpPr>
          <p:spPr bwMode="auto">
            <a:xfrm>
              <a:off x="2383" y="3296"/>
              <a:ext cx="65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經營知識</a:t>
              </a:r>
            </a:p>
          </p:txBody>
        </p:sp>
        <p:sp>
          <p:nvSpPr>
            <p:cNvPr id="532517" name="Line 34"/>
            <p:cNvSpPr>
              <a:spLocks noChangeShapeType="1"/>
            </p:cNvSpPr>
            <p:nvPr/>
          </p:nvSpPr>
          <p:spPr bwMode="auto">
            <a:xfrm flipV="1">
              <a:off x="2697" y="1948"/>
              <a:ext cx="538" cy="246"/>
            </a:xfrm>
            <a:prstGeom prst="line">
              <a:avLst/>
            </a:prstGeom>
            <a:noFill/>
            <a:ln w="3175">
              <a:solidFill>
                <a:srgbClr val="FFFF00"/>
              </a:solidFill>
              <a:round/>
              <a:headEnd type="arrow" w="sm" len="sm"/>
              <a:tailEnd type="arrow" w="sm" len="sm"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18" name="Line 35"/>
            <p:cNvSpPr>
              <a:spLocks noChangeShapeType="1"/>
            </p:cNvSpPr>
            <p:nvPr/>
          </p:nvSpPr>
          <p:spPr bwMode="auto">
            <a:xfrm flipV="1">
              <a:off x="2709" y="2389"/>
              <a:ext cx="365" cy="176"/>
            </a:xfrm>
            <a:prstGeom prst="line">
              <a:avLst/>
            </a:prstGeom>
            <a:noFill/>
            <a:ln w="3175">
              <a:solidFill>
                <a:srgbClr val="FFFF00"/>
              </a:solidFill>
              <a:round/>
              <a:headEnd type="arrow" w="sm" len="sm"/>
              <a:tailEnd type="arrow" w="sm" len="sm"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19" name="Text Box 36"/>
            <p:cNvSpPr txBox="1">
              <a:spLocks noChangeArrowheads="1"/>
            </p:cNvSpPr>
            <p:nvPr/>
          </p:nvSpPr>
          <p:spPr bwMode="auto">
            <a:xfrm>
              <a:off x="1160" y="1572"/>
              <a:ext cx="96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66FF33"/>
                  </a:solidFill>
                  <a:latin typeface="Times New Roman" pitchFamily="18" charset="0"/>
                </a:rPr>
                <a:t>觀察</a:t>
              </a:r>
              <a:r>
                <a:rPr lang="zh-TW" altLang="en-US" sz="1200" b="1" dirty="0" smtClean="0">
                  <a:solidFill>
                    <a:srgbClr val="66FF33"/>
                  </a:solidFill>
                  <a:latin typeface="Times New Roman" pitchFamily="18" charset="0"/>
                </a:rPr>
                <a:t>你我心智</a:t>
              </a:r>
              <a:r>
                <a:rPr lang="zh-TW" altLang="en-US" sz="1200" b="1" dirty="0">
                  <a:solidFill>
                    <a:srgbClr val="66FF33"/>
                  </a:solidFill>
                  <a:latin typeface="Times New Roman" pitchFamily="18" charset="0"/>
                </a:rPr>
                <a:t>模式</a:t>
              </a:r>
            </a:p>
          </p:txBody>
        </p:sp>
        <p:sp>
          <p:nvSpPr>
            <p:cNvPr id="532520" name="Text Box 37"/>
            <p:cNvSpPr txBox="1">
              <a:spLocks noChangeArrowheads="1"/>
            </p:cNvSpPr>
            <p:nvPr/>
          </p:nvSpPr>
          <p:spPr bwMode="auto">
            <a:xfrm>
              <a:off x="3974" y="2843"/>
              <a:ext cx="11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FF9900"/>
                  </a:solidFill>
                  <a:latin typeface="Times New Roman" pitchFamily="18" charset="0"/>
                </a:rPr>
                <a:t>設計</a:t>
              </a:r>
              <a:r>
                <a:rPr lang="zh-TW" altLang="en-US" sz="1200" b="1" dirty="0" smtClean="0">
                  <a:solidFill>
                    <a:srgbClr val="FF9900"/>
                  </a:solidFill>
                  <a:latin typeface="Times New Roman" pitchFamily="18" charset="0"/>
                </a:rPr>
                <a:t>新的心智模式</a:t>
              </a:r>
              <a:endParaRPr lang="zh-TW" altLang="en-US" sz="1200" b="1" dirty="0">
                <a:solidFill>
                  <a:srgbClr val="FF9900"/>
                </a:solidFill>
                <a:latin typeface="Times New Roman" pitchFamily="18" charset="0"/>
              </a:endParaRPr>
            </a:p>
          </p:txBody>
        </p:sp>
        <p:sp>
          <p:nvSpPr>
            <p:cNvPr id="532521" name="Text Box 38"/>
            <p:cNvSpPr txBox="1">
              <a:spLocks noChangeArrowheads="1"/>
            </p:cNvSpPr>
            <p:nvPr/>
          </p:nvSpPr>
          <p:spPr bwMode="auto">
            <a:xfrm>
              <a:off x="1149" y="3223"/>
              <a:ext cx="109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33CCCC">
                      <a:lumMod val="60000"/>
                      <a:lumOff val="40000"/>
                    </a:srgbClr>
                  </a:solidFill>
                  <a:latin typeface="Times New Roman" pitchFamily="18" charset="0"/>
                </a:rPr>
                <a:t>實施</a:t>
              </a:r>
              <a:r>
                <a:rPr lang="zh-TW" altLang="en-US" sz="1200" b="1" dirty="0">
                  <a:solidFill>
                    <a:srgbClr val="33CCCC">
                      <a:lumMod val="60000"/>
                      <a:lumOff val="40000"/>
                    </a:srgbClr>
                  </a:solidFill>
                  <a:latin typeface="Times New Roman" pitchFamily="18" charset="0"/>
                </a:rPr>
                <a:t>新的心智</a:t>
              </a:r>
              <a:r>
                <a:rPr lang="zh-TW" altLang="en-US" sz="1200" b="1" dirty="0" smtClean="0">
                  <a:solidFill>
                    <a:srgbClr val="33CCCC">
                      <a:lumMod val="60000"/>
                      <a:lumOff val="40000"/>
                    </a:srgbClr>
                  </a:solidFill>
                  <a:latin typeface="Times New Roman" pitchFamily="18" charset="0"/>
                </a:rPr>
                <a:t>模式</a:t>
              </a:r>
              <a:endParaRPr lang="zh-TW" altLang="en-US" sz="1200" b="1" dirty="0">
                <a:solidFill>
                  <a:srgbClr val="33CCCC">
                    <a:lumMod val="60000"/>
                    <a:lumOff val="40000"/>
                  </a:srgbClr>
                </a:solidFill>
                <a:latin typeface="Times New Roman" pitchFamily="18" charset="0"/>
              </a:endParaRPr>
            </a:p>
          </p:txBody>
        </p:sp>
        <p:sp>
          <p:nvSpPr>
            <p:cNvPr id="532522" name="Text Box 39"/>
            <p:cNvSpPr txBox="1">
              <a:spLocks noChangeArrowheads="1"/>
            </p:cNvSpPr>
            <p:nvPr/>
          </p:nvSpPr>
          <p:spPr bwMode="auto">
            <a:xfrm>
              <a:off x="2534" y="1128"/>
              <a:ext cx="109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ADCAFF"/>
                  </a:solidFill>
                  <a:latin typeface="Times New Roman" pitchFamily="18" charset="0"/>
                </a:rPr>
                <a:t>評估</a:t>
              </a:r>
              <a:r>
                <a:rPr lang="zh-TW" altLang="en-US" sz="1200" b="1" dirty="0">
                  <a:solidFill>
                    <a:srgbClr val="ADCAFF"/>
                  </a:solidFill>
                  <a:latin typeface="Times New Roman" pitchFamily="18" charset="0"/>
                </a:rPr>
                <a:t>你我心智模式</a:t>
              </a:r>
            </a:p>
          </p:txBody>
        </p:sp>
        <p:sp>
          <p:nvSpPr>
            <p:cNvPr id="532523" name="Text Box 40"/>
            <p:cNvSpPr txBox="1">
              <a:spLocks noChangeArrowheads="1"/>
            </p:cNvSpPr>
            <p:nvPr/>
          </p:nvSpPr>
          <p:spPr bwMode="auto">
            <a:xfrm>
              <a:off x="657" y="1027"/>
              <a:ext cx="73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2000" b="1" dirty="0">
                  <a:solidFill>
                    <a:srgbClr val="FFFF00"/>
                  </a:solidFill>
                  <a:latin typeface="Times New Roman" pitchFamily="18" charset="0"/>
                </a:rPr>
                <a:t>知識領域</a:t>
              </a:r>
            </a:p>
          </p:txBody>
        </p:sp>
        <p:sp>
          <p:nvSpPr>
            <p:cNvPr id="532524" name="Text Box 41"/>
            <p:cNvSpPr txBox="1">
              <a:spLocks noChangeArrowheads="1"/>
            </p:cNvSpPr>
            <p:nvPr/>
          </p:nvSpPr>
          <p:spPr bwMode="auto">
            <a:xfrm>
              <a:off x="1660" y="1961"/>
              <a:ext cx="47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 smtClean="0">
                  <a:solidFill>
                    <a:srgbClr val="FFFFFF">
                      <a:lumMod val="95000"/>
                    </a:srgbClr>
                  </a:solidFill>
                  <a:latin typeface="Times New Roman" pitchFamily="18" charset="0"/>
                </a:rPr>
                <a:t>社會化</a:t>
              </a:r>
              <a:endParaRPr lang="zh-TW" altLang="en-US" sz="1600" b="1" dirty="0">
                <a:solidFill>
                  <a:srgbClr val="FFFFFF">
                    <a:lumMod val="95000"/>
                  </a:srgbClr>
                </a:solidFill>
                <a:latin typeface="Times New Roman" pitchFamily="18" charset="0"/>
              </a:endParaRPr>
            </a:p>
          </p:txBody>
        </p:sp>
        <p:sp>
          <p:nvSpPr>
            <p:cNvPr id="532525" name="Text Box 42"/>
            <p:cNvSpPr txBox="1">
              <a:spLocks noChangeArrowheads="1"/>
            </p:cNvSpPr>
            <p:nvPr/>
          </p:nvSpPr>
          <p:spPr bwMode="auto">
            <a:xfrm>
              <a:off x="2410" y="1871"/>
              <a:ext cx="39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FF">
                      <a:lumMod val="95000"/>
                    </a:srgbClr>
                  </a:solidFill>
                  <a:latin typeface="Times New Roman" pitchFamily="18" charset="0"/>
                </a:rPr>
                <a:t>外化</a:t>
              </a:r>
            </a:p>
          </p:txBody>
        </p:sp>
        <p:sp>
          <p:nvSpPr>
            <p:cNvPr id="532526" name="Text Box 43"/>
            <p:cNvSpPr txBox="1">
              <a:spLocks noChangeArrowheads="1"/>
            </p:cNvSpPr>
            <p:nvPr/>
          </p:nvSpPr>
          <p:spPr bwMode="auto">
            <a:xfrm>
              <a:off x="3636" y="2092"/>
              <a:ext cx="41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 smtClean="0">
                  <a:solidFill>
                    <a:srgbClr val="FFFFFF">
                      <a:lumMod val="95000"/>
                    </a:srgbClr>
                  </a:solidFill>
                  <a:latin typeface="Times New Roman" pitchFamily="18" charset="0"/>
                </a:rPr>
                <a:t>組合化</a:t>
              </a:r>
              <a:endParaRPr lang="zh-TW" altLang="en-US" sz="1600" b="1" dirty="0">
                <a:solidFill>
                  <a:srgbClr val="FFFFFF">
                    <a:lumMod val="95000"/>
                  </a:srgbClr>
                </a:solidFill>
                <a:latin typeface="Times New Roman" pitchFamily="18" charset="0"/>
              </a:endParaRPr>
            </a:p>
          </p:txBody>
        </p:sp>
        <p:sp>
          <p:nvSpPr>
            <p:cNvPr id="532527" name="Text Box 44"/>
            <p:cNvSpPr txBox="1">
              <a:spLocks noChangeArrowheads="1"/>
            </p:cNvSpPr>
            <p:nvPr/>
          </p:nvSpPr>
          <p:spPr bwMode="auto">
            <a:xfrm>
              <a:off x="3070" y="2482"/>
              <a:ext cx="36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 smtClean="0">
                  <a:solidFill>
                    <a:srgbClr val="FFFFFF">
                      <a:lumMod val="95000"/>
                    </a:srgbClr>
                  </a:solidFill>
                  <a:latin typeface="Times New Roman" pitchFamily="18" charset="0"/>
                </a:rPr>
                <a:t>內化</a:t>
              </a:r>
              <a:endParaRPr lang="zh-TW" altLang="en-US" sz="1600" b="1" dirty="0">
                <a:solidFill>
                  <a:srgbClr val="FFFFFF">
                    <a:lumMod val="95000"/>
                  </a:srgbClr>
                </a:solidFill>
                <a:latin typeface="Times New Roman" pitchFamily="18" charset="0"/>
              </a:endParaRPr>
            </a:p>
          </p:txBody>
        </p:sp>
        <p:sp>
          <p:nvSpPr>
            <p:cNvPr id="532528" name="Line 45"/>
            <p:cNvSpPr>
              <a:spLocks noChangeShapeType="1"/>
            </p:cNvSpPr>
            <p:nvPr/>
          </p:nvSpPr>
          <p:spPr bwMode="auto">
            <a:xfrm>
              <a:off x="2079" y="1915"/>
              <a:ext cx="9" cy="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29" name="Line 46"/>
            <p:cNvSpPr>
              <a:spLocks noChangeShapeType="1"/>
            </p:cNvSpPr>
            <p:nvPr/>
          </p:nvSpPr>
          <p:spPr bwMode="auto">
            <a:xfrm flipH="1">
              <a:off x="3109" y="1906"/>
              <a:ext cx="14" cy="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30" name="Line 47"/>
            <p:cNvSpPr>
              <a:spLocks noChangeShapeType="1"/>
            </p:cNvSpPr>
            <p:nvPr/>
          </p:nvSpPr>
          <p:spPr bwMode="auto">
            <a:xfrm>
              <a:off x="2202" y="2365"/>
              <a:ext cx="17" cy="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31" name="Line 48"/>
            <p:cNvSpPr>
              <a:spLocks noChangeShapeType="1"/>
            </p:cNvSpPr>
            <p:nvPr/>
          </p:nvSpPr>
          <p:spPr bwMode="auto">
            <a:xfrm>
              <a:off x="2722" y="2668"/>
              <a:ext cx="29" cy="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32" name="Line 49"/>
            <p:cNvSpPr>
              <a:spLocks noChangeShapeType="1"/>
            </p:cNvSpPr>
            <p:nvPr/>
          </p:nvSpPr>
          <p:spPr bwMode="auto">
            <a:xfrm>
              <a:off x="3089" y="2994"/>
              <a:ext cx="10" cy="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33" name="Text Box 50"/>
            <p:cNvSpPr txBox="1">
              <a:spLocks noChangeArrowheads="1"/>
            </p:cNvSpPr>
            <p:nvPr/>
          </p:nvSpPr>
          <p:spPr bwMode="auto">
            <a:xfrm>
              <a:off x="1969" y="2371"/>
              <a:ext cx="47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00"/>
                  </a:solidFill>
                  <a:latin typeface="Times New Roman" pitchFamily="18" charset="0"/>
                </a:rPr>
                <a:t>社會化</a:t>
              </a:r>
            </a:p>
          </p:txBody>
        </p:sp>
        <p:sp>
          <p:nvSpPr>
            <p:cNvPr id="532534" name="Text Box 51"/>
            <p:cNvSpPr txBox="1">
              <a:spLocks noChangeArrowheads="1"/>
            </p:cNvSpPr>
            <p:nvPr/>
          </p:nvSpPr>
          <p:spPr bwMode="auto">
            <a:xfrm>
              <a:off x="3058" y="2315"/>
              <a:ext cx="39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00"/>
                  </a:solidFill>
                  <a:latin typeface="Times New Roman" pitchFamily="18" charset="0"/>
                </a:rPr>
                <a:t>外化</a:t>
              </a:r>
            </a:p>
          </p:txBody>
        </p:sp>
        <p:sp>
          <p:nvSpPr>
            <p:cNvPr id="532535" name="Text Box 52"/>
            <p:cNvSpPr txBox="1">
              <a:spLocks noChangeArrowheads="1"/>
            </p:cNvSpPr>
            <p:nvPr/>
          </p:nvSpPr>
          <p:spPr bwMode="auto">
            <a:xfrm>
              <a:off x="2750" y="2104"/>
              <a:ext cx="88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知識之紮實度</a:t>
              </a:r>
            </a:p>
          </p:txBody>
        </p:sp>
        <p:sp>
          <p:nvSpPr>
            <p:cNvPr id="532536" name="Line 53"/>
            <p:cNvSpPr>
              <a:spLocks noChangeShapeType="1"/>
            </p:cNvSpPr>
            <p:nvPr/>
          </p:nvSpPr>
          <p:spPr bwMode="auto">
            <a:xfrm>
              <a:off x="3898" y="2335"/>
              <a:ext cx="46" cy="23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37" name="Line 54"/>
            <p:cNvSpPr>
              <a:spLocks noChangeShapeType="1"/>
            </p:cNvSpPr>
            <p:nvPr/>
          </p:nvSpPr>
          <p:spPr bwMode="auto">
            <a:xfrm>
              <a:off x="3611" y="2844"/>
              <a:ext cx="23" cy="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38" name="Line 55"/>
            <p:cNvSpPr>
              <a:spLocks noChangeShapeType="1"/>
            </p:cNvSpPr>
            <p:nvPr/>
          </p:nvSpPr>
          <p:spPr bwMode="auto">
            <a:xfrm flipH="1">
              <a:off x="2966" y="2351"/>
              <a:ext cx="11" cy="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39" name="Text Box 56"/>
            <p:cNvSpPr txBox="1">
              <a:spLocks noChangeArrowheads="1"/>
            </p:cNvSpPr>
            <p:nvPr/>
          </p:nvSpPr>
          <p:spPr bwMode="auto">
            <a:xfrm>
              <a:off x="3456" y="2588"/>
              <a:ext cx="41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00"/>
                  </a:solidFill>
                  <a:latin typeface="Times New Roman" pitchFamily="18" charset="0"/>
                </a:rPr>
                <a:t>組合化</a:t>
              </a:r>
            </a:p>
          </p:txBody>
        </p:sp>
        <p:sp>
          <p:nvSpPr>
            <p:cNvPr id="532540" name="Text Box 57"/>
            <p:cNvSpPr txBox="1">
              <a:spLocks noChangeArrowheads="1"/>
            </p:cNvSpPr>
            <p:nvPr/>
          </p:nvSpPr>
          <p:spPr bwMode="auto">
            <a:xfrm>
              <a:off x="3123" y="2796"/>
              <a:ext cx="36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 sz="1600" b="1" dirty="0">
                  <a:solidFill>
                    <a:srgbClr val="FFFF00"/>
                  </a:solidFill>
                  <a:latin typeface="Times New Roman" pitchFamily="18" charset="0"/>
                </a:rPr>
                <a:t>內化</a:t>
              </a:r>
            </a:p>
          </p:txBody>
        </p:sp>
        <p:sp>
          <p:nvSpPr>
            <p:cNvPr id="532541" name="Oval 58"/>
            <p:cNvSpPr>
              <a:spLocks noChangeArrowheads="1"/>
            </p:cNvSpPr>
            <p:nvPr/>
          </p:nvSpPr>
          <p:spPr bwMode="auto">
            <a:xfrm>
              <a:off x="3467" y="1924"/>
              <a:ext cx="166" cy="129"/>
            </a:xfrm>
            <a:prstGeom prst="ellipse">
              <a:avLst/>
            </a:prstGeom>
            <a:noFill/>
            <a:ln w="9525">
              <a:solidFill>
                <a:srgbClr val="FFFF00"/>
              </a:solidFill>
              <a:prstDash val="sysDot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42" name="Freeform 59"/>
            <p:cNvSpPr>
              <a:spLocks/>
            </p:cNvSpPr>
            <p:nvPr/>
          </p:nvSpPr>
          <p:spPr bwMode="auto">
            <a:xfrm>
              <a:off x="3589" y="1576"/>
              <a:ext cx="587" cy="348"/>
            </a:xfrm>
            <a:custGeom>
              <a:avLst/>
              <a:gdLst>
                <a:gd name="T0" fmla="*/ 0 w 1200"/>
                <a:gd name="T1" fmla="*/ 0 h 915"/>
                <a:gd name="T2" fmla="*/ 1 w 1200"/>
                <a:gd name="T3" fmla="*/ 0 h 915"/>
                <a:gd name="T4" fmla="*/ 0 60000 65536"/>
                <a:gd name="T5" fmla="*/ 0 60000 65536"/>
                <a:gd name="T6" fmla="*/ 0 w 1200"/>
                <a:gd name="T7" fmla="*/ 0 h 915"/>
                <a:gd name="T8" fmla="*/ 1200 w 1200"/>
                <a:gd name="T9" fmla="*/ 915 h 91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00" h="915">
                  <a:moveTo>
                    <a:pt x="0" y="915"/>
                  </a:moveTo>
                  <a:lnTo>
                    <a:pt x="1200" y="0"/>
                  </a:lnTo>
                </a:path>
              </a:pathLst>
            </a:custGeom>
            <a:noFill/>
            <a:ln w="9525">
              <a:solidFill>
                <a:srgbClr val="FFFF00"/>
              </a:solidFill>
              <a:prstDash val="sysDot"/>
              <a:round/>
              <a:headEnd/>
              <a:tailEnd type="triangle" w="med" len="med"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43" name="Oval 60"/>
            <p:cNvSpPr>
              <a:spLocks noChangeArrowheads="1"/>
            </p:cNvSpPr>
            <p:nvPr/>
          </p:nvSpPr>
          <p:spPr bwMode="auto">
            <a:xfrm>
              <a:off x="4080" y="1056"/>
              <a:ext cx="1104" cy="720"/>
            </a:xfrm>
            <a:prstGeom prst="ellips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44" name="Arc 61"/>
            <p:cNvSpPr>
              <a:spLocks/>
            </p:cNvSpPr>
            <p:nvPr/>
          </p:nvSpPr>
          <p:spPr bwMode="auto">
            <a:xfrm>
              <a:off x="4571" y="1217"/>
              <a:ext cx="484" cy="320"/>
            </a:xfrm>
            <a:custGeom>
              <a:avLst/>
              <a:gdLst>
                <a:gd name="T0" fmla="*/ 0 w 21330"/>
                <a:gd name="T1" fmla="*/ 0 h 21600"/>
                <a:gd name="T2" fmla="*/ 0 w 21330"/>
                <a:gd name="T3" fmla="*/ 0 h 21600"/>
                <a:gd name="T4" fmla="*/ 0 w 2133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330"/>
                <a:gd name="T10" fmla="*/ 0 h 21600"/>
                <a:gd name="T11" fmla="*/ 21330 w 2133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30" h="21600" fill="none" extrusionOk="0">
                  <a:moveTo>
                    <a:pt x="-1" y="0"/>
                  </a:moveTo>
                  <a:cubicBezTo>
                    <a:pt x="10615" y="0"/>
                    <a:pt x="19657" y="7713"/>
                    <a:pt x="21330" y="18196"/>
                  </a:cubicBezTo>
                </a:path>
                <a:path w="21330" h="21600" stroke="0" extrusionOk="0">
                  <a:moveTo>
                    <a:pt x="-1" y="0"/>
                  </a:moveTo>
                  <a:cubicBezTo>
                    <a:pt x="10615" y="0"/>
                    <a:pt x="19657" y="7713"/>
                    <a:pt x="21330" y="1819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45" name="Arc 62"/>
            <p:cNvSpPr>
              <a:spLocks/>
            </p:cNvSpPr>
            <p:nvPr/>
          </p:nvSpPr>
          <p:spPr bwMode="auto">
            <a:xfrm>
              <a:off x="4448" y="1298"/>
              <a:ext cx="491" cy="260"/>
            </a:xfrm>
            <a:custGeom>
              <a:avLst/>
              <a:gdLst>
                <a:gd name="T0" fmla="*/ 0 w 21600"/>
                <a:gd name="T1" fmla="*/ 0 h 23427"/>
                <a:gd name="T2" fmla="*/ 0 w 21600"/>
                <a:gd name="T3" fmla="*/ 0 h 23427"/>
                <a:gd name="T4" fmla="*/ 0 w 21600"/>
                <a:gd name="T5" fmla="*/ 0 h 2342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427"/>
                <a:gd name="T11" fmla="*/ 21600 w 21600"/>
                <a:gd name="T12" fmla="*/ 23427 h 234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42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09"/>
                    <a:pt x="21574" y="22819"/>
                    <a:pt x="21522" y="23426"/>
                  </a:cubicBezTo>
                </a:path>
                <a:path w="21600" h="2342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09"/>
                    <a:pt x="21574" y="22819"/>
                    <a:pt x="21522" y="2342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46" name="Arc 63"/>
            <p:cNvSpPr>
              <a:spLocks/>
            </p:cNvSpPr>
            <p:nvPr/>
          </p:nvSpPr>
          <p:spPr bwMode="auto">
            <a:xfrm>
              <a:off x="4325" y="1377"/>
              <a:ext cx="491" cy="239"/>
            </a:xfrm>
            <a:custGeom>
              <a:avLst/>
              <a:gdLst>
                <a:gd name="T0" fmla="*/ 0 w 21600"/>
                <a:gd name="T1" fmla="*/ 0 h 23449"/>
                <a:gd name="T2" fmla="*/ 0 w 21600"/>
                <a:gd name="T3" fmla="*/ 0 h 23449"/>
                <a:gd name="T4" fmla="*/ 0 w 21600"/>
                <a:gd name="T5" fmla="*/ 0 h 2344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449"/>
                <a:gd name="T11" fmla="*/ 21600 w 21600"/>
                <a:gd name="T12" fmla="*/ 23449 h 234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44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17"/>
                    <a:pt x="21573" y="22834"/>
                    <a:pt x="21520" y="23448"/>
                  </a:cubicBezTo>
                </a:path>
                <a:path w="21600" h="2344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217"/>
                    <a:pt x="21573" y="22834"/>
                    <a:pt x="21520" y="2344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lIns="0" tIns="0" rIns="0" bIns="0"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2547" name="Text Box 64"/>
            <p:cNvSpPr txBox="1">
              <a:spLocks noChangeArrowheads="1"/>
            </p:cNvSpPr>
            <p:nvPr/>
          </p:nvSpPr>
          <p:spPr bwMode="auto">
            <a:xfrm>
              <a:off x="4448" y="1136"/>
              <a:ext cx="123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甲</a:t>
              </a:r>
            </a:p>
          </p:txBody>
        </p:sp>
        <p:sp>
          <p:nvSpPr>
            <p:cNvPr id="532548" name="Text Box 65"/>
            <p:cNvSpPr txBox="1">
              <a:spLocks noChangeArrowheads="1"/>
            </p:cNvSpPr>
            <p:nvPr/>
          </p:nvSpPr>
          <p:spPr bwMode="auto">
            <a:xfrm>
              <a:off x="4203" y="1296"/>
              <a:ext cx="122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丙</a:t>
              </a:r>
            </a:p>
          </p:txBody>
        </p:sp>
        <p:sp>
          <p:nvSpPr>
            <p:cNvPr id="532549" name="Text Box 66"/>
            <p:cNvSpPr txBox="1">
              <a:spLocks noChangeArrowheads="1"/>
            </p:cNvSpPr>
            <p:nvPr/>
          </p:nvSpPr>
          <p:spPr bwMode="auto">
            <a:xfrm>
              <a:off x="4325" y="1216"/>
              <a:ext cx="123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600" b="1">
                  <a:solidFill>
                    <a:srgbClr val="FFFF00"/>
                  </a:solidFill>
                  <a:latin typeface="Times New Roman" pitchFamily="18" charset="0"/>
                </a:rPr>
                <a:t>乙</a:t>
              </a:r>
            </a:p>
          </p:txBody>
        </p:sp>
        <p:sp>
          <p:nvSpPr>
            <p:cNvPr id="532550" name="Text Box 67"/>
            <p:cNvSpPr txBox="1">
              <a:spLocks noChangeArrowheads="1"/>
            </p:cNvSpPr>
            <p:nvPr/>
          </p:nvSpPr>
          <p:spPr bwMode="auto">
            <a:xfrm>
              <a:off x="3589" y="1707"/>
              <a:ext cx="491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zh-TW" altLang="en-US" sz="1200" b="1">
                  <a:solidFill>
                    <a:srgbClr val="FFFF00"/>
                  </a:solidFill>
                  <a:latin typeface="Times New Roman" pitchFamily="18" charset="0"/>
                </a:rPr>
                <a:t>　</a:t>
              </a:r>
            </a:p>
          </p:txBody>
        </p:sp>
        <p:sp>
          <p:nvSpPr>
            <p:cNvPr id="532551" name="Text Box 68"/>
            <p:cNvSpPr txBox="1">
              <a:spLocks noChangeArrowheads="1"/>
            </p:cNvSpPr>
            <p:nvPr/>
          </p:nvSpPr>
          <p:spPr bwMode="auto">
            <a:xfrm>
              <a:off x="3984" y="1536"/>
              <a:ext cx="83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zh-TW" sz="1600" b="1" dirty="0">
                  <a:solidFill>
                    <a:srgbClr val="FFFF00"/>
                  </a:solidFill>
                  <a:latin typeface="Times New Roman" pitchFamily="18" charset="0"/>
                </a:rPr>
                <a:t>   </a:t>
              </a:r>
              <a:r>
                <a:rPr lang="zh-TW" altLang="en-US" sz="1200" b="1" dirty="0">
                  <a:solidFill>
                    <a:srgbClr val="FFFF00"/>
                  </a:solidFill>
                  <a:latin typeface="Times New Roman" pitchFamily="18" charset="0"/>
                </a:rPr>
                <a:t>多人同時進行</a:t>
              </a:r>
              <a:endParaRPr lang="zh-TW" altLang="en-US" sz="1600" b="1" dirty="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</p:grpSp>
      <p:sp>
        <p:nvSpPr>
          <p:cNvPr id="3" name="向右箭號 2"/>
          <p:cNvSpPr/>
          <p:nvPr/>
        </p:nvSpPr>
        <p:spPr>
          <a:xfrm rot="20426395">
            <a:off x="2338495" y="2285216"/>
            <a:ext cx="593512" cy="274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73" name="向右箭號 72"/>
          <p:cNvSpPr/>
          <p:nvPr/>
        </p:nvSpPr>
        <p:spPr>
          <a:xfrm rot="8526678">
            <a:off x="6232636" y="4958016"/>
            <a:ext cx="593512" cy="274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75" name="向右箭號 74"/>
          <p:cNvSpPr/>
          <p:nvPr/>
        </p:nvSpPr>
        <p:spPr>
          <a:xfrm rot="1555318">
            <a:off x="5408853" y="2126588"/>
            <a:ext cx="593512" cy="274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76" name="向右箭號 75"/>
          <p:cNvSpPr/>
          <p:nvPr/>
        </p:nvSpPr>
        <p:spPr>
          <a:xfrm rot="13758367">
            <a:off x="1637983" y="4716543"/>
            <a:ext cx="593512" cy="2744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832" y="4612637"/>
            <a:ext cx="1677924" cy="1811426"/>
          </a:xfrm>
          <a:prstGeom prst="rect">
            <a:avLst/>
          </a:prstGeom>
        </p:spPr>
      </p:pic>
      <p:sp>
        <p:nvSpPr>
          <p:cNvPr id="74" name="Line 29"/>
          <p:cNvSpPr>
            <a:spLocks noChangeShapeType="1"/>
          </p:cNvSpPr>
          <p:nvPr/>
        </p:nvSpPr>
        <p:spPr bwMode="auto">
          <a:xfrm>
            <a:off x="4278313" y="2638426"/>
            <a:ext cx="0" cy="16002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zh-TW" altLang="en-US"/>
          </a:p>
        </p:txBody>
      </p:sp>
      <p:sp>
        <p:nvSpPr>
          <p:cNvPr id="77" name="Line 30"/>
          <p:cNvSpPr>
            <a:spLocks noChangeShapeType="1"/>
          </p:cNvSpPr>
          <p:nvPr/>
        </p:nvSpPr>
        <p:spPr bwMode="auto">
          <a:xfrm>
            <a:off x="4279901" y="4268788"/>
            <a:ext cx="0" cy="903288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285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2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3" grpId="0" animBg="1"/>
      <p:bldP spid="3" grpId="0" animBg="1"/>
      <p:bldP spid="73" grpId="0" animBg="1"/>
      <p:bldP spid="75" grpId="0" animBg="1"/>
      <p:bldP spid="76" grpId="0" animBg="1"/>
      <p:bldP spid="74" grpId="0" animBg="1"/>
      <p:bldP spid="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669AB-6FC8-4304-81AF-BEA2A600E0C9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知識管理：落實常規與超越框架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6570663" cy="4495800"/>
          </a:xfrm>
        </p:spPr>
        <p:txBody>
          <a:bodyPr/>
          <a:lstStyle/>
          <a:p>
            <a:pPr eaLnBrk="1" hangingPunct="1"/>
            <a:r>
              <a:rPr lang="en-US" altLang="zh-TW" smtClean="0"/>
              <a:t>B</a:t>
            </a:r>
            <a:r>
              <a:rPr lang="zh-TW" altLang="en-US" smtClean="0"/>
              <a:t>型知識</a:t>
            </a:r>
            <a:r>
              <a:rPr lang="en-US" altLang="zh-TW" smtClean="0"/>
              <a:t>(</a:t>
            </a:r>
            <a:r>
              <a:rPr lang="zh-TW" altLang="en-US" smtClean="0"/>
              <a:t>操作型知識</a:t>
            </a:r>
            <a:r>
              <a:rPr lang="en-US" altLang="zh-TW" smtClean="0"/>
              <a:t>)</a:t>
            </a:r>
            <a:r>
              <a:rPr lang="zh-TW" altLang="en-US" smtClean="0"/>
              <a:t>的管理是以達成</a:t>
            </a:r>
            <a:r>
              <a:rPr lang="zh-TW" altLang="en-US" b="1" smtClean="0">
                <a:solidFill>
                  <a:srgbClr val="00CC00"/>
                </a:solidFill>
              </a:rPr>
              <a:t>落實</a:t>
            </a:r>
            <a:r>
              <a:rPr lang="zh-TW" altLang="en-US" smtClean="0"/>
              <a:t>行為或行動的潛意識準則為目標。亦即以形成組織或個人的</a:t>
            </a:r>
            <a:r>
              <a:rPr lang="zh-TW" altLang="en-US" b="1" smtClean="0">
                <a:solidFill>
                  <a:srgbClr val="00CC00"/>
                </a:solidFill>
              </a:rPr>
              <a:t>常規</a:t>
            </a:r>
            <a:r>
              <a:rPr lang="zh-TW" altLang="en-US" smtClean="0"/>
              <a:t>是</a:t>
            </a:r>
            <a:r>
              <a:rPr lang="en-US" altLang="zh-TW" smtClean="0"/>
              <a:t>B</a:t>
            </a:r>
            <a:r>
              <a:rPr lang="zh-TW" altLang="en-US" smtClean="0"/>
              <a:t>型知識管理的主要目標。</a:t>
            </a:r>
          </a:p>
          <a:p>
            <a:pPr eaLnBrk="1" hangingPunct="1"/>
            <a:r>
              <a:rPr lang="en-US" altLang="zh-TW" smtClean="0"/>
              <a:t>A</a:t>
            </a:r>
            <a:r>
              <a:rPr lang="zh-TW" altLang="en-US" smtClean="0"/>
              <a:t>型知識</a:t>
            </a:r>
            <a:r>
              <a:rPr lang="en-US" altLang="zh-TW" smtClean="0"/>
              <a:t>(</a:t>
            </a:r>
            <a:r>
              <a:rPr lang="zh-TW" altLang="en-US" smtClean="0"/>
              <a:t>策略型知識</a:t>
            </a:r>
            <a:r>
              <a:rPr lang="en-US" altLang="zh-TW" smtClean="0"/>
              <a:t>)</a:t>
            </a:r>
            <a:r>
              <a:rPr lang="zh-TW" altLang="en-US" smtClean="0"/>
              <a:t>的管理是以達成</a:t>
            </a:r>
            <a:r>
              <a:rPr lang="zh-TW" altLang="en-US" b="1" smtClean="0">
                <a:solidFill>
                  <a:srgbClr val="FF0000"/>
                </a:solidFill>
              </a:rPr>
              <a:t>超越</a:t>
            </a:r>
            <a:r>
              <a:rPr lang="zh-TW" altLang="en-US" smtClean="0"/>
              <a:t>思考或概念的潛意識準則為目標。亦即以超越組織或個人的</a:t>
            </a:r>
            <a:r>
              <a:rPr lang="zh-TW" altLang="en-US" b="1" smtClean="0">
                <a:solidFill>
                  <a:schemeClr val="hlink"/>
                </a:solidFill>
              </a:rPr>
              <a:t>框架</a:t>
            </a:r>
            <a:r>
              <a:rPr lang="zh-TW" altLang="en-US" smtClean="0"/>
              <a:t>是</a:t>
            </a:r>
            <a:r>
              <a:rPr lang="en-US" altLang="zh-TW" smtClean="0"/>
              <a:t>A</a:t>
            </a:r>
            <a:r>
              <a:rPr lang="zh-TW" altLang="en-US" smtClean="0"/>
              <a:t>型知識管理的首要目標。</a:t>
            </a:r>
          </a:p>
        </p:txBody>
      </p:sp>
      <p:pic>
        <p:nvPicPr>
          <p:cNvPr id="534533" name="Picture 2" descr="j0213510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869113" y="3968750"/>
            <a:ext cx="2274887" cy="18129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268760"/>
            <a:ext cx="6897063" cy="293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39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15616" y="836712"/>
            <a:ext cx="6897063" cy="2934109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1932657" y="4653136"/>
            <a:ext cx="5262979" cy="646331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sz="3600" b="1" dirty="0" smtClean="0"/>
              <a:t>換個角度看，比想重要！</a:t>
            </a:r>
            <a:endParaRPr lang="zh-TW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2454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1FC5D-A4A5-4C1B-916E-696AAD6C2041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29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153400" cy="1447800"/>
          </a:xfrm>
          <a:solidFill>
            <a:srgbClr val="660033"/>
          </a:solidFill>
        </p:spPr>
        <p:txBody>
          <a:bodyPr/>
          <a:lstStyle/>
          <a:p>
            <a:pPr algn="l" eaLnBrk="1" hangingPunct="1">
              <a:defRPr/>
            </a:pPr>
            <a:r>
              <a:rPr lang="zh-CN" altLang="en-US" sz="3200" smtClean="0">
                <a:solidFill>
                  <a:schemeClr val="tx1"/>
                </a:solidFill>
                <a:latin typeface="標楷體" pitchFamily="65" charset="-120"/>
              </a:rPr>
              <a:t>請用一筆</a:t>
            </a:r>
            <a:r>
              <a:rPr lang="zh-TW" altLang="en-US" sz="3200" smtClean="0">
                <a:solidFill>
                  <a:schemeClr val="tx1"/>
                </a:solidFill>
                <a:latin typeface="標楷體" pitchFamily="65" charset="-120"/>
              </a:rPr>
              <a:t>連著</a:t>
            </a:r>
            <a:r>
              <a:rPr lang="zh-CN" altLang="en-US" sz="3200" smtClean="0">
                <a:solidFill>
                  <a:schemeClr val="tx1"/>
                </a:solidFill>
                <a:latin typeface="標楷體" pitchFamily="65" charset="-120"/>
              </a:rPr>
              <a:t>畫完四條線，這四條線正好穿連下圖之九個</a:t>
            </a:r>
            <a:r>
              <a:rPr lang="zh-TW" altLang="en-US" sz="3200" smtClean="0">
                <a:solidFill>
                  <a:schemeClr val="tx1"/>
                </a:solidFill>
                <a:latin typeface="標楷體" pitchFamily="65" charset="-120"/>
              </a:rPr>
              <a:t>圓</a:t>
            </a:r>
            <a:r>
              <a:rPr lang="zh-CN" altLang="en-US" sz="3200" smtClean="0">
                <a:solidFill>
                  <a:schemeClr val="tx1"/>
                </a:solidFill>
                <a:latin typeface="標楷體" pitchFamily="65" charset="-120"/>
              </a:rPr>
              <a:t>，且每</a:t>
            </a:r>
            <a:r>
              <a:rPr lang="zh-TW" altLang="en-US" sz="3200" smtClean="0">
                <a:solidFill>
                  <a:schemeClr val="tx1"/>
                </a:solidFill>
                <a:latin typeface="標楷體" pitchFamily="65" charset="-120"/>
              </a:rPr>
              <a:t>個圓</a:t>
            </a:r>
            <a:r>
              <a:rPr lang="zh-CN" altLang="en-US" sz="3200" smtClean="0">
                <a:solidFill>
                  <a:schemeClr val="tx1"/>
                </a:solidFill>
                <a:latin typeface="標楷體" pitchFamily="65" charset="-120"/>
              </a:rPr>
              <a:t>只能被穿越一次。</a:t>
            </a:r>
            <a:endParaRPr lang="zh-TW" altLang="en-US" sz="3200" smtClean="0">
              <a:solidFill>
                <a:schemeClr val="tx1"/>
              </a:solidFill>
              <a:latin typeface="標楷體" pitchFamily="65" charset="-120"/>
            </a:endParaRPr>
          </a:p>
        </p:txBody>
      </p:sp>
      <p:pic>
        <p:nvPicPr>
          <p:cNvPr id="535556" name="Picture 4" descr="http://www.eurekacp.com.tw/potp/4br.ht1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362200" y="1981200"/>
            <a:ext cx="4419600" cy="407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D1144-359A-4304-985E-7AF2B3881287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536579" name="Picture 2" descr="http://www.eurekacp.com.tw/potp/4br.ht2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3352800" y="2057400"/>
            <a:ext cx="25908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6580" name="Picture 3" descr="http://www.eurekacp.com.tw/potp/4br.ht3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400800" y="2057400"/>
            <a:ext cx="2514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6581" name="Picture 4" descr="http://www.eurekacp.com.tw/potp/4br.ht4.gif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304800" y="2286000"/>
            <a:ext cx="2590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63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不對的答案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C14A22-9E1E-4AE3-9AF4-12FA5FFFC367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3219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38200" y="5029200"/>
            <a:ext cx="7772400" cy="1143000"/>
          </a:xfrm>
          <a:solidFill>
            <a:srgbClr val="660033"/>
          </a:solidFill>
        </p:spPr>
        <p:txBody>
          <a:bodyPr/>
          <a:lstStyle/>
          <a:p>
            <a:pPr eaLnBrk="1" hangingPunct="1">
              <a:defRPr/>
            </a:pPr>
            <a:r>
              <a:rPr lang="zh-TW" altLang="en-US" sz="3200" smtClean="0"/>
              <a:t>超越框架</a:t>
            </a:r>
            <a:r>
              <a:rPr lang="en-US" altLang="zh-TW" sz="3200" smtClean="0"/>
              <a:t>(</a:t>
            </a:r>
            <a:r>
              <a:rPr lang="zh-TW" altLang="en-US" sz="3200" smtClean="0"/>
              <a:t>第一階段思考</a:t>
            </a:r>
            <a:r>
              <a:rPr lang="en-US" altLang="zh-TW" sz="3200" smtClean="0"/>
              <a:t>)</a:t>
            </a:r>
            <a:r>
              <a:rPr lang="zh-TW" altLang="en-US" sz="3200" smtClean="0"/>
              <a:t>，</a:t>
            </a:r>
            <a:br>
              <a:rPr lang="zh-TW" altLang="en-US" sz="3200" smtClean="0"/>
            </a:br>
            <a:r>
              <a:rPr lang="zh-TW" altLang="en-US" sz="3200" smtClean="0"/>
              <a:t>才可能有答案</a:t>
            </a:r>
            <a:r>
              <a:rPr lang="en-US" altLang="zh-TW" sz="3200" smtClean="0"/>
              <a:t>(</a:t>
            </a:r>
            <a:r>
              <a:rPr lang="zh-TW" altLang="en-US" sz="3200" smtClean="0"/>
              <a:t>第二階段思考</a:t>
            </a:r>
            <a:r>
              <a:rPr lang="en-US" altLang="zh-TW" sz="3200" smtClean="0"/>
              <a:t>) </a:t>
            </a:r>
            <a:r>
              <a:rPr lang="zh-TW" altLang="en-US" sz="3200" smtClean="0"/>
              <a:t>。</a:t>
            </a:r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2209800" y="381000"/>
            <a:ext cx="5105400" cy="4495800"/>
            <a:chOff x="1296" y="1152"/>
            <a:chExt cx="3216" cy="2832"/>
          </a:xfrm>
        </p:grpSpPr>
        <p:sp>
          <p:nvSpPr>
            <p:cNvPr id="537605" name="Rectangle 1028"/>
            <p:cNvSpPr>
              <a:spLocks noChangeArrowheads="1"/>
            </p:cNvSpPr>
            <p:nvPr/>
          </p:nvSpPr>
          <p:spPr bwMode="auto">
            <a:xfrm>
              <a:off x="1296" y="1152"/>
              <a:ext cx="3216" cy="2832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pic>
          <p:nvPicPr>
            <p:cNvPr id="537606" name="Picture 1029" descr="http://www.eurekacp.com.tw/potp/4br.ht11.gif"/>
            <p:cNvPicPr>
              <a:picLocks noChangeAspect="1" noChangeArrowheads="1"/>
            </p:cNvPicPr>
            <p:nvPr/>
          </p:nvPicPr>
          <p:blipFill>
            <a:blip r:embed="rId2" r:link="rId3"/>
            <a:srcRect/>
            <a:stretch>
              <a:fillRect/>
            </a:stretch>
          </p:blipFill>
          <p:spPr bwMode="auto">
            <a:xfrm>
              <a:off x="1776" y="1344"/>
              <a:ext cx="2592" cy="2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98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9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59632" y="5212435"/>
            <a:ext cx="6552728" cy="699864"/>
          </a:xfrm>
          <a:solidFill>
            <a:srgbClr val="660033"/>
          </a:solidFill>
        </p:spPr>
        <p:txBody>
          <a:bodyPr/>
          <a:lstStyle/>
          <a:p>
            <a:pPr eaLnBrk="1" hangingPunct="1">
              <a:defRPr/>
            </a:pPr>
            <a:r>
              <a:rPr lang="zh-TW" altLang="en-US" sz="3200" dirty="0" smtClean="0"/>
              <a:t>超越思維框架，比找答案重要</a:t>
            </a:r>
            <a:r>
              <a:rPr lang="en-US" altLang="zh-TW" sz="3200" dirty="0" smtClean="0"/>
              <a:t> </a:t>
            </a:r>
            <a:r>
              <a:rPr lang="zh-TW" altLang="en-US" sz="3200" dirty="0" smtClean="0"/>
              <a:t>。</a:t>
            </a:r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2209800" y="381000"/>
            <a:ext cx="5105400" cy="4495800"/>
            <a:chOff x="1296" y="1152"/>
            <a:chExt cx="3216" cy="2832"/>
          </a:xfrm>
        </p:grpSpPr>
        <p:sp>
          <p:nvSpPr>
            <p:cNvPr id="537605" name="Rectangle 1028"/>
            <p:cNvSpPr>
              <a:spLocks noChangeArrowheads="1"/>
            </p:cNvSpPr>
            <p:nvPr/>
          </p:nvSpPr>
          <p:spPr bwMode="auto">
            <a:xfrm>
              <a:off x="1296" y="1152"/>
              <a:ext cx="3216" cy="2832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pic>
          <p:nvPicPr>
            <p:cNvPr id="537606" name="Picture 1029" descr="http://www.eurekacp.com.tw/potp/4br.ht11.gif"/>
            <p:cNvPicPr>
              <a:picLocks noChangeAspect="1" noChangeArrowheads="1"/>
            </p:cNvPicPr>
            <p:nvPr/>
          </p:nvPicPr>
          <p:blipFill>
            <a:blip r:embed="rId2" r:link="rId3"/>
            <a:srcRect/>
            <a:stretch>
              <a:fillRect/>
            </a:stretch>
          </p:blipFill>
          <p:spPr bwMode="auto">
            <a:xfrm>
              <a:off x="1776" y="1344"/>
              <a:ext cx="2592" cy="2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文字方塊 2"/>
          <p:cNvSpPr txBox="1"/>
          <p:nvPr/>
        </p:nvSpPr>
        <p:spPr>
          <a:xfrm>
            <a:off x="4208502" y="148478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心智模式</a:t>
            </a:r>
          </a:p>
        </p:txBody>
      </p:sp>
    </p:spTree>
    <p:extLst>
      <p:ext uri="{BB962C8B-B14F-4D97-AF65-F5344CB8AC3E}">
        <p14:creationId xmlns:p14="http://schemas.microsoft.com/office/powerpoint/2010/main" val="277707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986" grpId="0" animBg="1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294</TotalTime>
  <Words>215</Words>
  <Application>Microsoft Office PowerPoint</Application>
  <PresentationFormat>如螢幕大小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標楷體</vt:lpstr>
      <vt:lpstr>Arial</vt:lpstr>
      <vt:lpstr>Symbol</vt:lpstr>
      <vt:lpstr>Times New Roman</vt:lpstr>
      <vt:lpstr>教學目標</vt:lpstr>
      <vt:lpstr>2_教學目標</vt:lpstr>
      <vt:lpstr>高階主管知識之管理： 心智互動(超越框架)  +  知識轉化(發展答案)</vt:lpstr>
      <vt:lpstr>知識管理：落實常規與超越框架</vt:lpstr>
      <vt:lpstr>PowerPoint 簡報</vt:lpstr>
      <vt:lpstr>PowerPoint 簡報</vt:lpstr>
      <vt:lpstr>請用一筆連著畫完四條線，這四條線正好穿連下圖之九個圓，且每個圓只能被穿越一次。</vt:lpstr>
      <vt:lpstr>不對的答案</vt:lpstr>
      <vt:lpstr>超越框架(第一階段思考)， 才可能有答案(第二階段思考) 。</vt:lpstr>
      <vt:lpstr>超越思維框架，比找答案重要 。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策略知識管理實施架構： 心智互動(超越框架) +  知識轉化(發展答案)</dc:title>
  <dc:creator>Your User Name</dc:creator>
  <cp:lastModifiedBy>user</cp:lastModifiedBy>
  <cp:revision>17</cp:revision>
  <dcterms:created xsi:type="dcterms:W3CDTF">2010-07-14T01:52:20Z</dcterms:created>
  <dcterms:modified xsi:type="dcterms:W3CDTF">2014-07-30T06:12:51Z</dcterms:modified>
</cp:coreProperties>
</file>